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notesSlides/notesSlide28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>
  <p:sldMasterIdLst>
    <p:sldMasterId id="2147483648" r:id="rId1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8288000" cy="10287000"/>
  <p:notesSz cx="6858000" cy="9144000"/>
  <p:defaultTextStyle>
    <a:defPPr>
      <a:defRPr lang="en-US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69" d="100"/>
          <a:sy n="69" d="100"/>
        </p:scale>
        <p:origin x="1422" y="90"/>
      </p:cViewPr>
      <p:guideLst>
        <p:guide pos="2160" orient="horz"/>
        <p:guide pos="2880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 /><Relationship Id="rId34" Type="http://schemas.openxmlformats.org/officeDocument/2006/relationships/tableStyles" Target="tableStyles.xml" /><Relationship Id="rId3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459441" name="Marcador de encabezad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1055837003" name="Marcador de fech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F4B57C7-CAAA-49C1-A389-6C8187020430}" type="datetimeFigureOut">
              <a:rPr lang="es-CL"/>
              <a:t>20-11-2025</a:t>
            </a:fld>
            <a:endParaRPr lang="es-CL"/>
          </a:p>
        </p:txBody>
      </p:sp>
      <p:sp>
        <p:nvSpPr>
          <p:cNvPr id="1508690701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s-CL"/>
          </a:p>
        </p:txBody>
      </p:sp>
      <p:sp>
        <p:nvSpPr>
          <p:cNvPr id="2057538637" name="Marcador de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L"/>
          </a:p>
        </p:txBody>
      </p:sp>
      <p:sp>
        <p:nvSpPr>
          <p:cNvPr id="1890251174" name="Marcador de pie de página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744113608" name="Marcador de número de diapositiva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BA77BFF-85C9-40E8-95E2-B4C8176011BC}" type="slidenum">
              <a:rPr lang="es-CL"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001E66-1B3F-DA51-2859-2FE73BD43D0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ED6B9-26C4-3ACA-04BE-5C8A2FC7908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9019566" name="Marcador de imagen d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2156565" name="Marcador de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48267705" name="Marcador de número de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BA77BFF-85C9-40E8-95E2-B4C8176011BC}" type="slidenum">
              <a:rPr lang="es-CL"/>
              <a:t>11</a:t>
            </a:fld>
            <a:endParaRPr lang="es-C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0680733" name="Marcador de imagen d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1465145" name="Marcador de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829334324" name="Marcador de número de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BA77BFF-85C9-40E8-95E2-B4C8176011BC}" type="slidenum">
              <a:rPr lang="es-CL"/>
              <a:t>12</a:t>
            </a:fld>
            <a:endParaRPr lang="es-C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2E887A-BE3B-33EE-4B3A-8AF23AC8102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BAB744-FE25-1A28-DE8F-72EF3E45F3A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3F444BE-724F-0272-DF0E-5CD4D34379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36E74D-F9EA-481D-6BA7-F0C6C07BCAB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33FA0F-73BD-2F8E-1328-6F83A347C4A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BECE99-36C5-4426-1625-787D8DE526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94F83BF-7C60-22FF-4ABC-085156A5DF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0FE82D-510C-F3F3-6B14-C11B7DF20BC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823EC3-360F-B70A-9FA3-83174C326B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67762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39798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98713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C3DCC5-FFED-F67D-C46B-D23B31AE442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71443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78770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25457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EA0C8B-87A3-C7C8-FC9F-AD1E9324BBC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87114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40428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232250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42B307-24F3-65DE-6C3A-5D2476BD21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B926D7-87FA-69F4-EEFA-641DEC95402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EFEEF9-2136-B073-A01B-1B040148A9B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DC2D47-FA8E-13FF-657C-9810DAAD409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86343D-C87A-5101-F309-944FF074CC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65E542-BE74-2140-C8A9-572E1E8BEBC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F160E8-44AE-1C8B-B640-68859315180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45706E-5D08-602B-DF80-6E55B445C25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9E2FA2-709A-9F1F-0E42-69244452DDA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820916-77FA-FCE2-CD6E-1590E255B09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1620C9-6C44-6B8C-0375-92B900C4D5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FB6CDD-B4B3-6FDB-4910-44052B173DA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DB58FC-3B71-E556-A733-932076404A7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342839" name="Title 1"/>
          <p:cNvSpPr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082430626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85381053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97496335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7715310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460759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839310868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60349946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97667070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2313144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7094746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78895537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2862002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197850182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3511030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97926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8699809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7970703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68535776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719745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1802334" name="Title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00375920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9937379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50681285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22744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23582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53957800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52987711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68974099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194548930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68929136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225575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88049749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8179426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622790813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59491092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740596706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1781442175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3538065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18576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139576614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65039385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2081822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4443370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97325209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82804457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5728486" name="Tit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29928244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850628439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2829236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4900140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7009183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5622789" name="Title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55268356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564969812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90967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25712336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8113945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799166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7211003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20275556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1482203753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284681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media1.svg"/><Relationship Id="rId5" Type="http://schemas.openxmlformats.org/officeDocument/2006/relationships/image" Target="../media/image2.png"/><Relationship Id="rId6" Type="http://schemas.openxmlformats.org/officeDocument/2006/relationships/image" Target="../media/media2.svg"/><Relationship Id="rId7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media5.sv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media6.sv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media7.svg"/><Relationship Id="rId8" Type="http://schemas.openxmlformats.org/officeDocument/2006/relationships/image" Target="../media/image34.png"/><Relationship Id="rId9" Type="http://schemas.openxmlformats.org/officeDocument/2006/relationships/image" Target="../media/media8.svg"/><Relationship Id="rId10" Type="http://schemas.openxmlformats.org/officeDocument/2006/relationships/image" Target="../media/image3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media3.sv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Relationship Id="rId8" Type="http://schemas.openxmlformats.org/officeDocument/2006/relationships/image" Target="../media/image43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4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media9.svg"/><Relationship Id="rId5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media4.sv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8573771" name="Freeform 2"/>
          <p:cNvSpPr/>
          <p:nvPr/>
        </p:nvSpPr>
        <p:spPr bwMode="auto">
          <a:xfrm>
            <a:off x="1028700" y="4976746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8"/>
                </a:lnTo>
                <a:lnTo>
                  <a:pt x="0" y="33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529572411" name="Freeform 3"/>
          <p:cNvSpPr/>
          <p:nvPr/>
        </p:nvSpPr>
        <p:spPr bwMode="auto">
          <a:xfrm>
            <a:off x="16922784" y="4976746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8"/>
                </a:lnTo>
                <a:lnTo>
                  <a:pt x="0" y="33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678643137" name="TextBox 4"/>
          <p:cNvSpPr txBox="1"/>
          <p:nvPr/>
        </p:nvSpPr>
        <p:spPr bwMode="auto">
          <a:xfrm>
            <a:off x="7757747" y="1095375"/>
            <a:ext cx="2772506" cy="26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3"/>
              </a:lnSpc>
              <a:defRPr/>
            </a:pPr>
            <a:r>
              <a:rPr lang="en-US" sz="2200" b="1" spc="-117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DUOC, INC.</a:t>
            </a:r>
            <a:endParaRPr/>
          </a:p>
        </p:txBody>
      </p:sp>
      <p:sp>
        <p:nvSpPr>
          <p:cNvPr id="1466035916" name="Freeform 5"/>
          <p:cNvSpPr/>
          <p:nvPr/>
        </p:nvSpPr>
        <p:spPr bwMode="auto">
          <a:xfrm rot="5400000">
            <a:off x="1028700" y="1028700"/>
            <a:ext cx="2975823" cy="2975823"/>
          </a:xfrm>
          <a:custGeom>
            <a:avLst/>
            <a:gdLst/>
            <a:ahLst/>
            <a:cxnLst/>
            <a:rect l="l" t="t" r="r" b="b"/>
            <a:pathLst>
              <a:path w="2975823" h="2975823" fill="norm" stroke="1" extrusionOk="0">
                <a:moveTo>
                  <a:pt x="0" y="0"/>
                </a:moveTo>
                <a:lnTo>
                  <a:pt x="2975823" y="0"/>
                </a:lnTo>
                <a:lnTo>
                  <a:pt x="2975823" y="2975823"/>
                </a:lnTo>
                <a:lnTo>
                  <a:pt x="0" y="297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666923309" name="Freeform 6"/>
          <p:cNvSpPr/>
          <p:nvPr/>
        </p:nvSpPr>
        <p:spPr bwMode="auto">
          <a:xfrm>
            <a:off x="1028700" y="6282477"/>
            <a:ext cx="2975823" cy="2975823"/>
          </a:xfrm>
          <a:custGeom>
            <a:avLst/>
            <a:gdLst/>
            <a:ahLst/>
            <a:cxnLst/>
            <a:rect l="l" t="t" r="r" b="b"/>
            <a:pathLst>
              <a:path w="2975823" h="2975823" fill="norm" stroke="1" extrusionOk="0">
                <a:moveTo>
                  <a:pt x="0" y="0"/>
                </a:moveTo>
                <a:lnTo>
                  <a:pt x="2975823" y="0"/>
                </a:lnTo>
                <a:lnTo>
                  <a:pt x="2975823" y="2975823"/>
                </a:lnTo>
                <a:lnTo>
                  <a:pt x="0" y="297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953337317" name="Freeform 7"/>
          <p:cNvSpPr/>
          <p:nvPr/>
        </p:nvSpPr>
        <p:spPr bwMode="auto">
          <a:xfrm rot="-5400000">
            <a:off x="14280469" y="6161192"/>
            <a:ext cx="2975823" cy="2975823"/>
          </a:xfrm>
          <a:custGeom>
            <a:avLst/>
            <a:gdLst/>
            <a:ahLst/>
            <a:cxnLst/>
            <a:rect l="l" t="t" r="r" b="b"/>
            <a:pathLst>
              <a:path w="2975823" h="2975823" fill="norm" stroke="1" extrusionOk="0">
                <a:moveTo>
                  <a:pt x="0" y="0"/>
                </a:moveTo>
                <a:lnTo>
                  <a:pt x="2975822" y="0"/>
                </a:lnTo>
                <a:lnTo>
                  <a:pt x="2975822" y="2975823"/>
                </a:lnTo>
                <a:lnTo>
                  <a:pt x="0" y="297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665584330" name="Freeform 8"/>
          <p:cNvSpPr/>
          <p:nvPr/>
        </p:nvSpPr>
        <p:spPr bwMode="auto">
          <a:xfrm rot="-10800000">
            <a:off x="14283477" y="786107"/>
            <a:ext cx="2975823" cy="2975823"/>
          </a:xfrm>
          <a:custGeom>
            <a:avLst/>
            <a:gdLst/>
            <a:ahLst/>
            <a:cxnLst/>
            <a:rect l="l" t="t" r="r" b="b"/>
            <a:pathLst>
              <a:path w="2975823" h="2975823" fill="norm" stroke="1" extrusionOk="0">
                <a:moveTo>
                  <a:pt x="0" y="0"/>
                </a:moveTo>
                <a:lnTo>
                  <a:pt x="2975823" y="0"/>
                </a:lnTo>
                <a:lnTo>
                  <a:pt x="2975823" y="2975823"/>
                </a:lnTo>
                <a:lnTo>
                  <a:pt x="0" y="297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538703830" name="Freeform 9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/>
          </a:blipFill>
        </p:spPr>
      </p:sp>
      <p:sp>
        <p:nvSpPr>
          <p:cNvPr id="253422848" name="AutoShape 10"/>
          <p:cNvSpPr/>
          <p:nvPr/>
        </p:nvSpPr>
        <p:spPr bwMode="auto">
          <a:xfrm>
            <a:off x="3272915" y="6982098"/>
            <a:ext cx="1204697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76712328" name="AutoShape 11"/>
          <p:cNvSpPr/>
          <p:nvPr/>
        </p:nvSpPr>
        <p:spPr bwMode="auto">
          <a:xfrm>
            <a:off x="3272915" y="3609702"/>
            <a:ext cx="1204697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6018677" name="TextBox 12"/>
          <p:cNvSpPr txBox="1"/>
          <p:nvPr/>
        </p:nvSpPr>
        <p:spPr bwMode="auto">
          <a:xfrm>
            <a:off x="3272915" y="4020893"/>
            <a:ext cx="12046970" cy="1366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5"/>
              </a:lnSpc>
              <a:defRPr/>
            </a:pPr>
            <a:r>
              <a:rPr lang="en-US" sz="11450" b="1" spc="-60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CAPSTONE</a:t>
            </a:r>
            <a:endParaRPr/>
          </a:p>
        </p:txBody>
      </p:sp>
      <p:sp>
        <p:nvSpPr>
          <p:cNvPr id="184837524" name="TextBox 13"/>
          <p:cNvSpPr txBox="1"/>
          <p:nvPr/>
        </p:nvSpPr>
        <p:spPr bwMode="auto">
          <a:xfrm>
            <a:off x="6665070" y="7282135"/>
            <a:ext cx="5259650" cy="3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5"/>
              </a:lnSpc>
              <a:defRPr/>
            </a:pPr>
            <a:r>
              <a:rPr lang="en-US" sz="2700" b="1" spc="-142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FINAL FASE 2</a:t>
            </a:r>
            <a:endParaRPr/>
          </a:p>
        </p:txBody>
      </p:sp>
      <p:sp>
        <p:nvSpPr>
          <p:cNvPr id="1906533113" name="TextBox 14"/>
          <p:cNvSpPr txBox="1"/>
          <p:nvPr/>
        </p:nvSpPr>
        <p:spPr bwMode="auto">
          <a:xfrm>
            <a:off x="6596082" y="8118481"/>
            <a:ext cx="5397628" cy="198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3"/>
              </a:lnSpc>
              <a:spcBef>
                <a:spcPts val="0"/>
              </a:spcBef>
              <a:defRPr/>
            </a:pPr>
            <a:r>
              <a:rPr lang="en-US" sz="2300" b="1" spc="-122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INTEGRANTES:</a:t>
            </a:r>
            <a:endParaRPr/>
          </a:p>
          <a:p>
            <a:pPr algn="ctr">
              <a:lnSpc>
                <a:spcPts val="3243"/>
              </a:lnSpc>
              <a:spcBef>
                <a:spcPts val="0"/>
              </a:spcBef>
              <a:defRPr/>
            </a:pPr>
            <a:r>
              <a:rPr lang="en-US" sz="2300" b="1" spc="-122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 DIEGO ÁLVAREZ </a:t>
            </a:r>
            <a:endParaRPr/>
          </a:p>
          <a:p>
            <a:pPr algn="ctr">
              <a:lnSpc>
                <a:spcPts val="3243"/>
              </a:lnSpc>
              <a:spcBef>
                <a:spcPts val="0"/>
              </a:spcBef>
              <a:defRPr/>
            </a:pPr>
            <a:r>
              <a:rPr lang="en-US" sz="2300" b="1" spc="-122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LUIS DÍAZ </a:t>
            </a:r>
            <a:endParaRPr/>
          </a:p>
          <a:p>
            <a:pPr algn="ctr">
              <a:lnSpc>
                <a:spcPts val="3243"/>
              </a:lnSpc>
              <a:spcBef>
                <a:spcPts val="0"/>
              </a:spcBef>
              <a:defRPr/>
            </a:pPr>
            <a:endParaRPr lang="en-US" sz="2300" b="1" spc="-122">
              <a:solidFill>
                <a:srgbClr val="FFFFFF"/>
              </a:solidFill>
              <a:latin typeface="Bricolage Grotesque Medium"/>
              <a:ea typeface="Bricolage Grotesque Medium"/>
              <a:cs typeface="Bricolage Grotesque Medium"/>
            </a:endParaRPr>
          </a:p>
          <a:p>
            <a:pPr algn="ctr">
              <a:lnSpc>
                <a:spcPts val="3243"/>
              </a:lnSpc>
              <a:spcBef>
                <a:spcPts val="0"/>
              </a:spcBef>
              <a:defRPr/>
            </a:pPr>
            <a:r>
              <a:rPr lang="en-US" sz="2300" b="1" spc="-122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ASIGNARUTA:  CAPSTONE -  SECCIÓN: 002D</a:t>
            </a:r>
            <a:endParaRPr/>
          </a:p>
        </p:txBody>
      </p:sp>
      <p:sp>
        <p:nvSpPr>
          <p:cNvPr id="697495830" name="TextBox 15"/>
          <p:cNvSpPr txBox="1"/>
          <p:nvPr/>
        </p:nvSpPr>
        <p:spPr bwMode="auto">
          <a:xfrm>
            <a:off x="5696871" y="5761150"/>
            <a:ext cx="7196049" cy="98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  <a:defRPr/>
            </a:pPr>
            <a:r>
              <a:rPr lang="en-US" sz="3000" b="1" spc="-157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PROYECTO PLATAFORMA DE GESTIÓN </a:t>
            </a:r>
            <a:endParaRPr/>
          </a:p>
          <a:p>
            <a:pPr algn="ctr">
              <a:lnSpc>
                <a:spcPts val="2540"/>
              </a:lnSpc>
              <a:defRPr/>
            </a:pPr>
            <a:r>
              <a:rPr lang="en-US" sz="3000" b="1" spc="-157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 </a:t>
            </a:r>
            <a:endParaRPr/>
          </a:p>
          <a:p>
            <a:pPr algn="ctr">
              <a:lnSpc>
                <a:spcPts val="2540"/>
              </a:lnSpc>
              <a:defRPr/>
            </a:pPr>
            <a:r>
              <a:rPr lang="en-US" sz="3000" b="1" spc="-157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FLOTA PEPSICO CHILE.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2822470" name="Freeform 2"/>
          <p:cNvSpPr/>
          <p:nvPr/>
        </p:nvSpPr>
        <p:spPr bwMode="auto">
          <a:xfrm>
            <a:off x="17606558" y="4976746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8"/>
                </a:lnTo>
                <a:lnTo>
                  <a:pt x="0" y="33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54100548" name="Freeform 3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647634867" name="Freeform 4"/>
          <p:cNvSpPr/>
          <p:nvPr/>
        </p:nvSpPr>
        <p:spPr bwMode="auto">
          <a:xfrm>
            <a:off x="1883842" y="2111802"/>
            <a:ext cx="14324050" cy="7305266"/>
          </a:xfrm>
          <a:custGeom>
            <a:avLst/>
            <a:gdLst/>
            <a:ahLst/>
            <a:cxnLst/>
            <a:rect l="l" t="t" r="r" b="b"/>
            <a:pathLst>
              <a:path w="14324051" h="7305266" fill="norm" stroke="1" extrusionOk="0">
                <a:moveTo>
                  <a:pt x="0" y="0"/>
                </a:moveTo>
                <a:lnTo>
                  <a:pt x="14324051" y="0"/>
                </a:lnTo>
                <a:lnTo>
                  <a:pt x="14324051" y="7305266"/>
                </a:lnTo>
                <a:lnTo>
                  <a:pt x="0" y="7305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79378091" name="TextBox 5"/>
          <p:cNvSpPr txBox="1"/>
          <p:nvPr/>
        </p:nvSpPr>
        <p:spPr bwMode="auto">
          <a:xfrm>
            <a:off x="6812530" y="196612"/>
            <a:ext cx="4965502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EVIDENCIAS DEL AVANCE  </a:t>
            </a:r>
            <a:endParaRPr/>
          </a:p>
        </p:txBody>
      </p:sp>
      <p:sp>
        <p:nvSpPr>
          <p:cNvPr id="1143568267" name="TextBox 6"/>
          <p:cNvSpPr txBox="1"/>
          <p:nvPr/>
        </p:nvSpPr>
        <p:spPr bwMode="auto">
          <a:xfrm>
            <a:off x="6787120" y="1184217"/>
            <a:ext cx="4713759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MER</a:t>
            </a:r>
            <a:endParaRPr/>
          </a:p>
        </p:txBody>
      </p:sp>
      <p:sp>
        <p:nvSpPr>
          <p:cNvPr id="1359468299" name="TextBox 7"/>
          <p:cNvSpPr txBox="1"/>
          <p:nvPr/>
        </p:nvSpPr>
        <p:spPr bwMode="auto">
          <a:xfrm>
            <a:off x="12892798" y="1545803"/>
            <a:ext cx="4713759" cy="56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3"/>
              </a:lnSpc>
              <a:defRPr/>
            </a:pPr>
            <a:r>
              <a:rPr lang="en-US" sz="3200" spc="-17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Relational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952902" name="AutoShape 2"/>
          <p:cNvSpPr/>
          <p:nvPr/>
        </p:nvSpPr>
        <p:spPr bwMode="auto">
          <a:xfrm>
            <a:off x="1598861" y="10069203"/>
            <a:ext cx="94372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4889355" name="Freeform 3"/>
          <p:cNvSpPr/>
          <p:nvPr/>
        </p:nvSpPr>
        <p:spPr bwMode="auto">
          <a:xfrm>
            <a:off x="17606558" y="4976746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8"/>
                </a:lnTo>
                <a:lnTo>
                  <a:pt x="0" y="33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340811715" name="Freeform 4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843292023" name="Freeform 5"/>
          <p:cNvSpPr/>
          <p:nvPr/>
        </p:nvSpPr>
        <p:spPr bwMode="auto">
          <a:xfrm>
            <a:off x="286275" y="1746829"/>
            <a:ext cx="17715449" cy="4960326"/>
          </a:xfrm>
          <a:custGeom>
            <a:avLst/>
            <a:gdLst/>
            <a:ahLst/>
            <a:cxnLst/>
            <a:rect l="l" t="t" r="r" b="b"/>
            <a:pathLst>
              <a:path w="17715449" h="4960326" fill="norm" stroke="1" extrusionOk="0">
                <a:moveTo>
                  <a:pt x="0" y="0"/>
                </a:moveTo>
                <a:lnTo>
                  <a:pt x="17715449" y="0"/>
                </a:lnTo>
                <a:lnTo>
                  <a:pt x="17715449" y="4960326"/>
                </a:lnTo>
                <a:lnTo>
                  <a:pt x="0" y="4960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362649126" name="TextBox 6"/>
          <p:cNvSpPr txBox="1"/>
          <p:nvPr/>
        </p:nvSpPr>
        <p:spPr bwMode="auto">
          <a:xfrm>
            <a:off x="6903299" y="51951"/>
            <a:ext cx="4965502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EVIDENCIAS DEL AVANCE  </a:t>
            </a:r>
            <a:endParaRPr/>
          </a:p>
        </p:txBody>
      </p:sp>
      <p:sp>
        <p:nvSpPr>
          <p:cNvPr id="485827320" name="TextBox 7"/>
          <p:cNvSpPr txBox="1"/>
          <p:nvPr/>
        </p:nvSpPr>
        <p:spPr bwMode="auto">
          <a:xfrm>
            <a:off x="6787120" y="799152"/>
            <a:ext cx="4713759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AS - IS</a:t>
            </a:r>
            <a:endParaRPr/>
          </a:p>
        </p:txBody>
      </p:sp>
      <p:sp>
        <p:nvSpPr>
          <p:cNvPr id="2026311335" name="AutoShape 8"/>
          <p:cNvSpPr/>
          <p:nvPr/>
        </p:nvSpPr>
        <p:spPr bwMode="auto">
          <a:xfrm>
            <a:off x="-3169022" y="10050921"/>
            <a:ext cx="573126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98818201" name="CuadroTexto 11"/>
          <p:cNvSpPr txBox="1"/>
          <p:nvPr/>
        </p:nvSpPr>
        <p:spPr bwMode="auto">
          <a:xfrm>
            <a:off x="1066800" y="7268429"/>
            <a:ext cx="6781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CL" sz="2400">
                <a:solidFill>
                  <a:schemeClr val="bg1"/>
                </a:solidFill>
              </a:rPr>
              <a:t>❌ </a:t>
            </a:r>
            <a:r>
              <a:rPr lang="es-CL" sz="2400" b="1">
                <a:solidFill>
                  <a:schemeClr val="bg1"/>
                </a:solidFill>
              </a:rPr>
              <a:t>Altamente manual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❌ Dependiente de WhatsApp, llamadas y papeles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❌ Aprobaciones lentas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❌ Sin trazabilidad de tiempos, pausas o evidencias</a:t>
            </a:r>
            <a:br>
              <a:rPr lang="es-CL" sz="2400">
                <a:solidFill>
                  <a:schemeClr val="bg1"/>
                </a:solidFill>
              </a:rPr>
            </a:br>
            <a:endParaRPr lang="es-CL" sz="2400">
              <a:solidFill>
                <a:schemeClr val="bg1"/>
              </a:solidFill>
            </a:endParaRPr>
          </a:p>
        </p:txBody>
      </p:sp>
      <p:sp>
        <p:nvSpPr>
          <p:cNvPr id="454827914" name="CuadroTexto 13"/>
          <p:cNvSpPr txBox="1"/>
          <p:nvPr/>
        </p:nvSpPr>
        <p:spPr bwMode="auto">
          <a:xfrm>
            <a:off x="9143999" y="7224579"/>
            <a:ext cx="6934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CL" sz="2400">
                <a:solidFill>
                  <a:schemeClr val="bg1"/>
                </a:solidFill>
              </a:rPr>
              <a:t>❌ Sin control formal de stock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❌ Sin automatización en la asignación de mecánicos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❌ Sin integración entre supervisor, taller y sponsor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❌ Duplicidad de documentación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❌ No existe historial técnico centralizado</a:t>
            </a:r>
            <a:endParaRPr lang="es-CL"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5714845" name="AutoShape 2"/>
          <p:cNvSpPr/>
          <p:nvPr/>
        </p:nvSpPr>
        <p:spPr bwMode="auto">
          <a:xfrm>
            <a:off x="1598861" y="10069203"/>
            <a:ext cx="94372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63208950" name="Freeform 3"/>
          <p:cNvSpPr/>
          <p:nvPr/>
        </p:nvSpPr>
        <p:spPr bwMode="auto">
          <a:xfrm>
            <a:off x="17606558" y="4976746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8"/>
                </a:lnTo>
                <a:lnTo>
                  <a:pt x="0" y="33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799158019" name="Freeform 4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067982025" name="AutoShape 5"/>
          <p:cNvSpPr/>
          <p:nvPr/>
        </p:nvSpPr>
        <p:spPr bwMode="auto">
          <a:xfrm>
            <a:off x="-3169022" y="10050921"/>
            <a:ext cx="573126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90089697" name="Freeform 6"/>
          <p:cNvSpPr/>
          <p:nvPr/>
        </p:nvSpPr>
        <p:spPr bwMode="auto">
          <a:xfrm>
            <a:off x="-26636" y="1158967"/>
            <a:ext cx="18288000" cy="4480560"/>
          </a:xfrm>
          <a:custGeom>
            <a:avLst/>
            <a:gdLst/>
            <a:ahLst/>
            <a:cxnLst/>
            <a:rect l="l" t="t" r="r" b="b"/>
            <a:pathLst>
              <a:path w="18288000" h="4480560" fill="norm" stroke="1" extrusionOk="0">
                <a:moveTo>
                  <a:pt x="0" y="0"/>
                </a:moveTo>
                <a:lnTo>
                  <a:pt x="18288000" y="0"/>
                </a:lnTo>
                <a:lnTo>
                  <a:pt x="18288000" y="4480560"/>
                </a:lnTo>
                <a:lnTo>
                  <a:pt x="0" y="4480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203098911" name="TextBox 7"/>
          <p:cNvSpPr txBox="1"/>
          <p:nvPr/>
        </p:nvSpPr>
        <p:spPr bwMode="auto">
          <a:xfrm>
            <a:off x="6903299" y="51951"/>
            <a:ext cx="4965502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EVIDENCIAS DEL AVANCE  </a:t>
            </a:r>
            <a:endParaRPr/>
          </a:p>
        </p:txBody>
      </p:sp>
      <p:sp>
        <p:nvSpPr>
          <p:cNvPr id="761507550" name="TextBox 8"/>
          <p:cNvSpPr txBox="1"/>
          <p:nvPr/>
        </p:nvSpPr>
        <p:spPr bwMode="auto">
          <a:xfrm>
            <a:off x="12545541" y="270816"/>
            <a:ext cx="4713759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TO - BE</a:t>
            </a:r>
            <a:endParaRPr/>
          </a:p>
        </p:txBody>
      </p:sp>
      <p:sp>
        <p:nvSpPr>
          <p:cNvPr id="233630690" name="TextBox 9"/>
          <p:cNvSpPr txBox="1"/>
          <p:nvPr/>
        </p:nvSpPr>
        <p:spPr bwMode="auto">
          <a:xfrm>
            <a:off x="4747766" y="6386397"/>
            <a:ext cx="8792468" cy="264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3"/>
              </a:lnSpc>
              <a:spcBef>
                <a:spcPts val="0"/>
              </a:spcBef>
              <a:defRPr/>
            </a:pPr>
            <a:r>
              <a:rPr lang="en-US" sz="2800" b="1" spc="-159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• NOTIFICAR AGENDAMIENTO</a:t>
            </a:r>
            <a:endParaRPr/>
          </a:p>
          <a:p>
            <a:pPr algn="l">
              <a:lnSpc>
                <a:spcPts val="4223"/>
              </a:lnSpc>
              <a:spcBef>
                <a:spcPts val="0"/>
              </a:spcBef>
              <a:defRPr/>
            </a:pPr>
            <a:r>
              <a:rPr lang="en-US" sz="2800" b="1" spc="-159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• MOSTRAR HORARIOS DISPONIBLES </a:t>
            </a:r>
            <a:endParaRPr/>
          </a:p>
          <a:p>
            <a:pPr algn="l">
              <a:lnSpc>
                <a:spcPts val="4223"/>
              </a:lnSpc>
              <a:spcBef>
                <a:spcPts val="0"/>
              </a:spcBef>
              <a:defRPr/>
            </a:pPr>
            <a:r>
              <a:rPr lang="en-US" sz="2800" b="1" spc="-159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• GENERA INFORMES</a:t>
            </a:r>
            <a:endParaRPr/>
          </a:p>
          <a:p>
            <a:pPr algn="l">
              <a:lnSpc>
                <a:spcPts val="4223"/>
              </a:lnSpc>
              <a:spcBef>
                <a:spcPts val="0"/>
              </a:spcBef>
              <a:defRPr/>
            </a:pPr>
            <a:r>
              <a:rPr lang="en-US" sz="2800" b="1" spc="-159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• PUEDEN SUBIR INFORMACION DEPENDIENDO EL ROL</a:t>
            </a:r>
            <a:endParaRPr/>
          </a:p>
          <a:p>
            <a:pPr algn="l">
              <a:lnSpc>
                <a:spcPts val="4223"/>
              </a:lnSpc>
              <a:spcBef>
                <a:spcPts val="0"/>
              </a:spcBef>
              <a:defRPr/>
            </a:pPr>
            <a:r>
              <a:rPr lang="en-US" sz="2800" b="1" spc="-159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• VALIDA ENTRADA Y SALIDA DE VEHICULOS</a:t>
            </a:r>
            <a:endParaRPr/>
          </a:p>
        </p:txBody>
      </p:sp>
      <p:sp>
        <p:nvSpPr>
          <p:cNvPr id="455836565" name="TextBox 10"/>
          <p:cNvSpPr txBox="1"/>
          <p:nvPr/>
        </p:nvSpPr>
        <p:spPr bwMode="auto">
          <a:xfrm>
            <a:off x="12573250" y="6473573"/>
            <a:ext cx="6011521" cy="2473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  <a:spcBef>
                <a:spcPts val="0"/>
              </a:spcBef>
              <a:defRPr/>
            </a:pPr>
            <a:r>
              <a:rPr lang="en-US" sz="2800" b="1" spc="-149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• VALIDA DATOS CHOFER</a:t>
            </a:r>
            <a:endParaRPr/>
          </a:p>
          <a:p>
            <a:pPr algn="ctr">
              <a:lnSpc>
                <a:spcPts val="3943"/>
              </a:lnSpc>
              <a:spcBef>
                <a:spcPts val="0"/>
              </a:spcBef>
              <a:defRPr/>
            </a:pPr>
            <a:r>
              <a:rPr lang="en-US" sz="2800" b="1" spc="-149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• NOTIFICAR CUALQUIER CAMBIO DEPENDIENDO EL PERFIL</a:t>
            </a:r>
            <a:endParaRPr/>
          </a:p>
          <a:p>
            <a:pPr algn="ctr">
              <a:lnSpc>
                <a:spcPts val="3943"/>
              </a:lnSpc>
              <a:spcBef>
                <a:spcPts val="0"/>
              </a:spcBef>
              <a:defRPr/>
            </a:pPr>
            <a:r>
              <a:rPr lang="en-US" sz="2800" b="1" spc="-149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• COMUNICAR SEGUIMIENTO O TERMINO DE OT</a:t>
            </a:r>
            <a:endParaRPr/>
          </a:p>
        </p:txBody>
      </p:sp>
      <p:sp>
        <p:nvSpPr>
          <p:cNvPr id="1748776935" name="CuadroTexto 11"/>
          <p:cNvSpPr txBox="1"/>
          <p:nvPr/>
        </p:nvSpPr>
        <p:spPr bwMode="auto">
          <a:xfrm>
            <a:off x="84480" y="6186668"/>
            <a:ext cx="60115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CL" sz="2400">
                <a:solidFill>
                  <a:schemeClr val="bg1"/>
                </a:solidFill>
              </a:rPr>
              <a:t>✔ digitalización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✔ automatización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✔ asignación inteligente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✔ evidencias centralizadas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✔ QA formal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✔ aprobaciones más rápidas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✔ control de stock</a:t>
            </a:r>
            <a:br>
              <a:rPr lang="es-CL" sz="2400">
                <a:solidFill>
                  <a:schemeClr val="bg1"/>
                </a:solidFill>
              </a:rPr>
            </a:br>
            <a:r>
              <a:rPr lang="es-CL" sz="2400">
                <a:solidFill>
                  <a:schemeClr val="bg1"/>
                </a:solidFill>
              </a:rPr>
              <a:t>✔ documentación automática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6040994" name="AutoShape 2"/>
          <p:cNvSpPr/>
          <p:nvPr/>
        </p:nvSpPr>
        <p:spPr bwMode="auto">
          <a:xfrm>
            <a:off x="1598861" y="10069203"/>
            <a:ext cx="94372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70380471" name="Freeform 3"/>
          <p:cNvSpPr/>
          <p:nvPr/>
        </p:nvSpPr>
        <p:spPr bwMode="auto">
          <a:xfrm>
            <a:off x="17606558" y="4976746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8"/>
                </a:lnTo>
                <a:lnTo>
                  <a:pt x="0" y="33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956661291" name="Freeform 4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2002849709" name="AutoShape 5"/>
          <p:cNvSpPr/>
          <p:nvPr/>
        </p:nvSpPr>
        <p:spPr bwMode="auto">
          <a:xfrm>
            <a:off x="-3169022" y="10050921"/>
            <a:ext cx="573126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92653138" name="Freeform 6"/>
          <p:cNvSpPr/>
          <p:nvPr/>
        </p:nvSpPr>
        <p:spPr bwMode="auto">
          <a:xfrm>
            <a:off x="598140" y="2985670"/>
            <a:ext cx="16878541" cy="4261832"/>
          </a:xfrm>
          <a:custGeom>
            <a:avLst/>
            <a:gdLst/>
            <a:ahLst/>
            <a:cxnLst/>
            <a:rect l="l" t="t" r="r" b="b"/>
            <a:pathLst>
              <a:path w="16878541" h="4261832" fill="norm" stroke="1" extrusionOk="0">
                <a:moveTo>
                  <a:pt x="0" y="0"/>
                </a:moveTo>
                <a:lnTo>
                  <a:pt x="16878541" y="0"/>
                </a:lnTo>
                <a:lnTo>
                  <a:pt x="16878541" y="4261832"/>
                </a:lnTo>
                <a:lnTo>
                  <a:pt x="0" y="4261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131850055" name="Freeform 7"/>
          <p:cNvSpPr/>
          <p:nvPr/>
        </p:nvSpPr>
        <p:spPr bwMode="auto">
          <a:xfrm>
            <a:off x="4677140" y="1246720"/>
            <a:ext cx="1846210" cy="862684"/>
          </a:xfrm>
          <a:custGeom>
            <a:avLst/>
            <a:gdLst/>
            <a:ahLst/>
            <a:cxnLst/>
            <a:rect l="l" t="t" r="r" b="b"/>
            <a:pathLst>
              <a:path w="1846210" h="862684" fill="norm" stroke="1" extrusionOk="0">
                <a:moveTo>
                  <a:pt x="0" y="0"/>
                </a:moveTo>
                <a:lnTo>
                  <a:pt x="1846211" y="0"/>
                </a:lnTo>
                <a:lnTo>
                  <a:pt x="1846211" y="862684"/>
                </a:lnTo>
                <a:lnTo>
                  <a:pt x="0" y="862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1569982466" name="TextBox 8"/>
          <p:cNvSpPr txBox="1"/>
          <p:nvPr/>
        </p:nvSpPr>
        <p:spPr bwMode="auto">
          <a:xfrm>
            <a:off x="6903299" y="51951"/>
            <a:ext cx="4965502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EVIDENCIAS DEL AVANCE  </a:t>
            </a:r>
            <a:endParaRPr/>
          </a:p>
        </p:txBody>
      </p:sp>
      <p:sp>
        <p:nvSpPr>
          <p:cNvPr id="387623037" name="TextBox 9"/>
          <p:cNvSpPr txBox="1"/>
          <p:nvPr/>
        </p:nvSpPr>
        <p:spPr bwMode="auto">
          <a:xfrm>
            <a:off x="6903299" y="1290922"/>
            <a:ext cx="4713759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Diagrama Hardware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187835" name="AutoShape 2"/>
          <p:cNvSpPr/>
          <p:nvPr/>
        </p:nvSpPr>
        <p:spPr bwMode="auto">
          <a:xfrm>
            <a:off x="1598861" y="10069203"/>
            <a:ext cx="94372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96908674" name="Freeform 3"/>
          <p:cNvSpPr/>
          <p:nvPr/>
        </p:nvSpPr>
        <p:spPr bwMode="auto">
          <a:xfrm>
            <a:off x="17606558" y="4976746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8"/>
                </a:lnTo>
                <a:lnTo>
                  <a:pt x="0" y="33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444836" name="Freeform 4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530037927" name="AutoShape 5"/>
          <p:cNvSpPr/>
          <p:nvPr/>
        </p:nvSpPr>
        <p:spPr bwMode="auto">
          <a:xfrm>
            <a:off x="-3169022" y="10050921"/>
            <a:ext cx="573126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02881774" name="Freeform 6"/>
          <p:cNvSpPr/>
          <p:nvPr/>
        </p:nvSpPr>
        <p:spPr bwMode="auto">
          <a:xfrm>
            <a:off x="1598861" y="2210254"/>
            <a:ext cx="15660439" cy="6636111"/>
          </a:xfrm>
          <a:custGeom>
            <a:avLst/>
            <a:gdLst/>
            <a:ahLst/>
            <a:cxnLst/>
            <a:rect l="l" t="t" r="r" b="b"/>
            <a:pathLst>
              <a:path w="15660439" h="6636111" fill="norm" stroke="1" extrusionOk="0">
                <a:moveTo>
                  <a:pt x="0" y="0"/>
                </a:moveTo>
                <a:lnTo>
                  <a:pt x="15660439" y="0"/>
                </a:lnTo>
                <a:lnTo>
                  <a:pt x="15660439" y="6636111"/>
                </a:lnTo>
                <a:lnTo>
                  <a:pt x="0" y="6636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501457332" name="TextBox 7"/>
          <p:cNvSpPr txBox="1"/>
          <p:nvPr/>
        </p:nvSpPr>
        <p:spPr bwMode="auto">
          <a:xfrm>
            <a:off x="6777428" y="51951"/>
            <a:ext cx="4965502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EVIDENCIAS DEL AVANCE  </a:t>
            </a:r>
            <a:endParaRPr/>
          </a:p>
        </p:txBody>
      </p:sp>
      <p:sp>
        <p:nvSpPr>
          <p:cNvPr id="2123924237" name="TextBox 8"/>
          <p:cNvSpPr txBox="1"/>
          <p:nvPr/>
        </p:nvSpPr>
        <p:spPr bwMode="auto">
          <a:xfrm>
            <a:off x="6903299" y="1048872"/>
            <a:ext cx="4713759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Diagrama Software</a:t>
            </a:r>
            <a:endParaRPr/>
          </a:p>
        </p:txBody>
      </p:sp>
      <p:sp>
        <p:nvSpPr>
          <p:cNvPr id="373393909" name="Freeform 9"/>
          <p:cNvSpPr/>
          <p:nvPr/>
        </p:nvSpPr>
        <p:spPr bwMode="auto">
          <a:xfrm>
            <a:off x="5057089" y="1004670"/>
            <a:ext cx="1846210" cy="862684"/>
          </a:xfrm>
          <a:custGeom>
            <a:avLst/>
            <a:gdLst/>
            <a:ahLst/>
            <a:cxnLst/>
            <a:rect l="l" t="t" r="r" b="b"/>
            <a:pathLst>
              <a:path w="1846210" h="862684" fill="norm" stroke="1" extrusionOk="0">
                <a:moveTo>
                  <a:pt x="0" y="0"/>
                </a:moveTo>
                <a:lnTo>
                  <a:pt x="1846210" y="0"/>
                </a:lnTo>
                <a:lnTo>
                  <a:pt x="1846210" y="862684"/>
                </a:lnTo>
                <a:lnTo>
                  <a:pt x="0" y="862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7679996" name="Freeform 2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236348947" name="Freeform 3"/>
          <p:cNvSpPr/>
          <p:nvPr/>
        </p:nvSpPr>
        <p:spPr bwMode="auto">
          <a:xfrm rot="-5400000">
            <a:off x="13686619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760851211" name="Freeform 4"/>
          <p:cNvSpPr/>
          <p:nvPr/>
        </p:nvSpPr>
        <p:spPr bwMode="auto">
          <a:xfrm>
            <a:off x="76232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330183288" name="Freeform 5"/>
          <p:cNvSpPr/>
          <p:nvPr/>
        </p:nvSpPr>
        <p:spPr bwMode="auto">
          <a:xfrm>
            <a:off x="754650" y="6238760"/>
            <a:ext cx="4249606" cy="2836612"/>
          </a:xfrm>
          <a:custGeom>
            <a:avLst/>
            <a:gdLst/>
            <a:ahLst/>
            <a:cxnLst/>
            <a:rect l="l" t="t" r="r" b="b"/>
            <a:pathLst>
              <a:path w="4249606" h="2836612" fill="norm" stroke="1" extrusionOk="0">
                <a:moveTo>
                  <a:pt x="0" y="0"/>
                </a:moveTo>
                <a:lnTo>
                  <a:pt x="4249606" y="0"/>
                </a:lnTo>
                <a:lnTo>
                  <a:pt x="4249606" y="2836612"/>
                </a:lnTo>
                <a:lnTo>
                  <a:pt x="0" y="2836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369843271" name="Freeform 6"/>
          <p:cNvSpPr/>
          <p:nvPr/>
        </p:nvSpPr>
        <p:spPr bwMode="auto">
          <a:xfrm>
            <a:off x="5004256" y="5973927"/>
            <a:ext cx="6583846" cy="3103813"/>
          </a:xfrm>
          <a:custGeom>
            <a:avLst/>
            <a:gdLst/>
            <a:ahLst/>
            <a:cxnLst/>
            <a:rect l="l" t="t" r="r" b="b"/>
            <a:pathLst>
              <a:path w="6583846" h="3103813" fill="norm" stroke="1" extrusionOk="0">
                <a:moveTo>
                  <a:pt x="0" y="0"/>
                </a:moveTo>
                <a:lnTo>
                  <a:pt x="6583846" y="0"/>
                </a:lnTo>
                <a:lnTo>
                  <a:pt x="6583846" y="3103813"/>
                </a:lnTo>
                <a:lnTo>
                  <a:pt x="0" y="310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1536818170" name="Freeform 7"/>
          <p:cNvSpPr/>
          <p:nvPr/>
        </p:nvSpPr>
        <p:spPr bwMode="auto">
          <a:xfrm>
            <a:off x="11515269" y="5973927"/>
            <a:ext cx="6606321" cy="3366278"/>
          </a:xfrm>
          <a:custGeom>
            <a:avLst/>
            <a:gdLst/>
            <a:ahLst/>
            <a:cxnLst/>
            <a:rect l="l" t="t" r="r" b="b"/>
            <a:pathLst>
              <a:path w="6606321" h="3366278" fill="norm" stroke="1" extrusionOk="0">
                <a:moveTo>
                  <a:pt x="0" y="0"/>
                </a:moveTo>
                <a:lnTo>
                  <a:pt x="6606322" y="0"/>
                </a:lnTo>
                <a:lnTo>
                  <a:pt x="6606322" y="3366278"/>
                </a:lnTo>
                <a:lnTo>
                  <a:pt x="0" y="3366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/>
          </a:blipFill>
        </p:spPr>
      </p:sp>
      <p:sp>
        <p:nvSpPr>
          <p:cNvPr id="345010262" name="TextBox 8"/>
          <p:cNvSpPr txBox="1"/>
          <p:nvPr/>
        </p:nvSpPr>
        <p:spPr bwMode="auto">
          <a:xfrm>
            <a:off x="2999191" y="180102"/>
            <a:ext cx="12394591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ISSUES Y FACILITADORES </a:t>
            </a:r>
            <a:endParaRPr/>
          </a:p>
        </p:txBody>
      </p:sp>
      <p:sp>
        <p:nvSpPr>
          <p:cNvPr id="877556386" name="TextBox 9"/>
          <p:cNvSpPr txBox="1"/>
          <p:nvPr/>
        </p:nvSpPr>
        <p:spPr bwMode="auto">
          <a:xfrm>
            <a:off x="976213" y="1097120"/>
            <a:ext cx="16335573" cy="178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3"/>
              </a:lnSpc>
              <a:defRPr/>
            </a:pPr>
            <a:r>
              <a:rPr lang="en-US" sz="3400" b="1" spc="-181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Issues: </a:t>
            </a:r>
            <a:endParaRPr/>
          </a:p>
          <a:p>
            <a:pPr algn="ctr">
              <a:lnSpc>
                <a:spcPts val="4783"/>
              </a:lnSpc>
              <a:defRPr/>
            </a:pPr>
            <a:r>
              <a:rPr lang="en-US" sz="3400" b="1" spc="-181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Problemas técnicos relacionados al levantamiento de la api, al cambiar versiones se logró solucionar.</a:t>
            </a:r>
            <a:endParaRPr/>
          </a:p>
        </p:txBody>
      </p:sp>
      <p:sp>
        <p:nvSpPr>
          <p:cNvPr id="1024766675" name="TextBox 10"/>
          <p:cNvSpPr txBox="1"/>
          <p:nvPr/>
        </p:nvSpPr>
        <p:spPr bwMode="auto">
          <a:xfrm>
            <a:off x="1028700" y="3334440"/>
            <a:ext cx="16335573" cy="2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3"/>
              </a:lnSpc>
              <a:defRPr/>
            </a:pPr>
            <a:r>
              <a:rPr lang="en-US" sz="3400" b="1" spc="-181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Facilitadores: </a:t>
            </a:r>
            <a:endParaRPr/>
          </a:p>
          <a:p>
            <a:pPr algn="ctr">
              <a:lnSpc>
                <a:spcPts val="4783"/>
              </a:lnSpc>
              <a:defRPr/>
            </a:pPr>
            <a:r>
              <a:rPr lang="en-US" sz="3400" b="1" spc="-181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Docker Desktop ofrece un entorno gráfico y herramientas para crear, ejecutar y gestionar aplicaciones en contenedores, permitiendo utilizar postgre y levantar el server dentro de la aplicacion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5719650" name="Freeform 2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587419471" name="Freeform 3"/>
          <p:cNvSpPr/>
          <p:nvPr/>
        </p:nvSpPr>
        <p:spPr bwMode="auto">
          <a:xfrm rot="-5400000">
            <a:off x="13686619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909040635" name="Freeform 4"/>
          <p:cNvSpPr/>
          <p:nvPr/>
        </p:nvSpPr>
        <p:spPr bwMode="auto">
          <a:xfrm>
            <a:off x="76232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702865719" name="Freeform 5"/>
          <p:cNvSpPr/>
          <p:nvPr/>
        </p:nvSpPr>
        <p:spPr bwMode="auto">
          <a:xfrm>
            <a:off x="2417595" y="1808331"/>
            <a:ext cx="13593155" cy="6473740"/>
          </a:xfrm>
          <a:custGeom>
            <a:avLst/>
            <a:gdLst/>
            <a:ahLst/>
            <a:cxnLst/>
            <a:rect l="l" t="t" r="r" b="b"/>
            <a:pathLst>
              <a:path w="13593155" h="6473740" fill="norm" stroke="1" extrusionOk="0">
                <a:moveTo>
                  <a:pt x="0" y="0"/>
                </a:moveTo>
                <a:lnTo>
                  <a:pt x="13593155" y="0"/>
                </a:lnTo>
                <a:lnTo>
                  <a:pt x="13593155" y="6473740"/>
                </a:lnTo>
                <a:lnTo>
                  <a:pt x="0" y="6473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922912299" name="TextBox 6"/>
          <p:cNvSpPr txBox="1"/>
          <p:nvPr/>
        </p:nvSpPr>
        <p:spPr bwMode="auto">
          <a:xfrm>
            <a:off x="2795423" y="316853"/>
            <a:ext cx="12394591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PRUEBAS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5745734" name="Freeform 2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555750171" name="Freeform 3"/>
          <p:cNvSpPr/>
          <p:nvPr/>
        </p:nvSpPr>
        <p:spPr bwMode="auto">
          <a:xfrm rot="-5400000">
            <a:off x="13686619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347342677" name="Freeform 4"/>
          <p:cNvSpPr/>
          <p:nvPr/>
        </p:nvSpPr>
        <p:spPr bwMode="auto">
          <a:xfrm>
            <a:off x="76232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808393259" name="Freeform 5"/>
          <p:cNvSpPr/>
          <p:nvPr/>
        </p:nvSpPr>
        <p:spPr bwMode="auto">
          <a:xfrm>
            <a:off x="1156043" y="2250323"/>
            <a:ext cx="15975914" cy="6637911"/>
          </a:xfrm>
          <a:custGeom>
            <a:avLst/>
            <a:gdLst/>
            <a:ahLst/>
            <a:cxnLst/>
            <a:rect l="l" t="t" r="r" b="b"/>
            <a:pathLst>
              <a:path w="15975914" h="6637911" fill="norm" stroke="1" extrusionOk="0">
                <a:moveTo>
                  <a:pt x="0" y="0"/>
                </a:moveTo>
                <a:lnTo>
                  <a:pt x="15975914" y="0"/>
                </a:lnTo>
                <a:lnTo>
                  <a:pt x="15975914" y="6637912"/>
                </a:lnTo>
                <a:lnTo>
                  <a:pt x="0" y="6637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6728"/>
            </a:stretch>
          </a:blipFill>
        </p:spPr>
      </p:sp>
      <p:sp>
        <p:nvSpPr>
          <p:cNvPr id="1786329452" name="Freeform 6"/>
          <p:cNvSpPr/>
          <p:nvPr/>
        </p:nvSpPr>
        <p:spPr bwMode="auto">
          <a:xfrm>
            <a:off x="4747931" y="2063636"/>
            <a:ext cx="1809114" cy="1809114"/>
          </a:xfrm>
          <a:custGeom>
            <a:avLst/>
            <a:gdLst/>
            <a:ahLst/>
            <a:cxnLst/>
            <a:rect l="l" t="t" r="r" b="b"/>
            <a:pathLst>
              <a:path w="1809114" h="1809114" fill="norm" stroke="1" extrusionOk="0">
                <a:moveTo>
                  <a:pt x="0" y="0"/>
                </a:moveTo>
                <a:lnTo>
                  <a:pt x="1809114" y="0"/>
                </a:lnTo>
                <a:lnTo>
                  <a:pt x="1809114" y="1809114"/>
                </a:lnTo>
                <a:lnTo>
                  <a:pt x="0" y="18091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632914167" name="TextBox 7"/>
          <p:cNvSpPr txBox="1"/>
          <p:nvPr/>
        </p:nvSpPr>
        <p:spPr bwMode="auto">
          <a:xfrm>
            <a:off x="2946704" y="51951"/>
            <a:ext cx="12394591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PRUEBAS UNITARIAS</a:t>
            </a:r>
            <a:endParaRPr/>
          </a:p>
        </p:txBody>
      </p:sp>
      <p:sp>
        <p:nvSpPr>
          <p:cNvPr id="616649252" name="TextBox 8"/>
          <p:cNvSpPr txBox="1"/>
          <p:nvPr/>
        </p:nvSpPr>
        <p:spPr bwMode="auto">
          <a:xfrm>
            <a:off x="4747931" y="1108383"/>
            <a:ext cx="7996560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Prueba unitaria de login con Postman</a:t>
            </a:r>
            <a:endParaRPr/>
          </a:p>
        </p:txBody>
      </p:sp>
      <p:sp>
        <p:nvSpPr>
          <p:cNvPr id="1610306061" name="Freeform 9"/>
          <p:cNvSpPr/>
          <p:nvPr/>
        </p:nvSpPr>
        <p:spPr bwMode="auto">
          <a:xfrm>
            <a:off x="13034589" y="3872750"/>
            <a:ext cx="1518091" cy="1518091"/>
          </a:xfrm>
          <a:custGeom>
            <a:avLst/>
            <a:gdLst/>
            <a:ahLst/>
            <a:cxnLst/>
            <a:rect l="l" t="t" r="r" b="b"/>
            <a:pathLst>
              <a:path w="1518091" h="1518091" fill="norm" stroke="1" extrusionOk="0">
                <a:moveTo>
                  <a:pt x="0" y="0"/>
                </a:moveTo>
                <a:lnTo>
                  <a:pt x="1518091" y="0"/>
                </a:lnTo>
                <a:lnTo>
                  <a:pt x="1518091" y="1518091"/>
                </a:lnTo>
                <a:lnTo>
                  <a:pt x="0" y="15180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/>
          </a:blipFill>
        </p:spPr>
      </p:sp>
      <p:sp>
        <p:nvSpPr>
          <p:cNvPr id="850679924" name="Freeform 10"/>
          <p:cNvSpPr/>
          <p:nvPr/>
        </p:nvSpPr>
        <p:spPr bwMode="auto">
          <a:xfrm>
            <a:off x="13291767" y="128151"/>
            <a:ext cx="3840190" cy="2006499"/>
          </a:xfrm>
          <a:custGeom>
            <a:avLst/>
            <a:gdLst/>
            <a:ahLst/>
            <a:cxnLst/>
            <a:rect l="l" t="t" r="r" b="b"/>
            <a:pathLst>
              <a:path w="3840190" h="2006499" fill="norm" stroke="1" extrusionOk="0">
                <a:moveTo>
                  <a:pt x="0" y="0"/>
                </a:moveTo>
                <a:lnTo>
                  <a:pt x="3840190" y="0"/>
                </a:lnTo>
                <a:lnTo>
                  <a:pt x="3840190" y="2006499"/>
                </a:lnTo>
                <a:lnTo>
                  <a:pt x="0" y="2006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9240028" name="Freeform 2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743541201" name="Freeform 3"/>
          <p:cNvSpPr/>
          <p:nvPr/>
        </p:nvSpPr>
        <p:spPr bwMode="auto">
          <a:xfrm rot="-5400000">
            <a:off x="13686619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984401790" name="Freeform 4"/>
          <p:cNvSpPr/>
          <p:nvPr/>
        </p:nvSpPr>
        <p:spPr bwMode="auto">
          <a:xfrm>
            <a:off x="76232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694479361" name="Freeform 5"/>
          <p:cNvSpPr/>
          <p:nvPr/>
        </p:nvSpPr>
        <p:spPr bwMode="auto">
          <a:xfrm>
            <a:off x="930430" y="2683072"/>
            <a:ext cx="16328870" cy="5908918"/>
          </a:xfrm>
          <a:custGeom>
            <a:avLst/>
            <a:gdLst/>
            <a:ahLst/>
            <a:cxnLst/>
            <a:rect l="l" t="t" r="r" b="b"/>
            <a:pathLst>
              <a:path w="16328870" h="5908918" fill="norm" stroke="1" extrusionOk="0">
                <a:moveTo>
                  <a:pt x="0" y="0"/>
                </a:moveTo>
                <a:lnTo>
                  <a:pt x="16328870" y="0"/>
                </a:lnTo>
                <a:lnTo>
                  <a:pt x="16328870" y="5908918"/>
                </a:lnTo>
                <a:lnTo>
                  <a:pt x="0" y="5908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4026"/>
            </a:stretch>
          </a:blipFill>
        </p:spPr>
      </p:sp>
      <p:sp>
        <p:nvSpPr>
          <p:cNvPr id="633763079" name="Freeform 6"/>
          <p:cNvSpPr/>
          <p:nvPr/>
        </p:nvSpPr>
        <p:spPr bwMode="auto">
          <a:xfrm>
            <a:off x="13230608" y="5533097"/>
            <a:ext cx="1639762" cy="1639762"/>
          </a:xfrm>
          <a:custGeom>
            <a:avLst/>
            <a:gdLst/>
            <a:ahLst/>
            <a:cxnLst/>
            <a:rect l="l" t="t" r="r" b="b"/>
            <a:pathLst>
              <a:path w="1639762" h="1639762" fill="norm" stroke="1" extrusionOk="0">
                <a:moveTo>
                  <a:pt x="0" y="0"/>
                </a:moveTo>
                <a:lnTo>
                  <a:pt x="1639762" y="0"/>
                </a:lnTo>
                <a:lnTo>
                  <a:pt x="1639762" y="1639762"/>
                </a:lnTo>
                <a:lnTo>
                  <a:pt x="0" y="1639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54040164" name="Freeform 7"/>
          <p:cNvSpPr/>
          <p:nvPr/>
        </p:nvSpPr>
        <p:spPr bwMode="auto">
          <a:xfrm>
            <a:off x="4643386" y="2540005"/>
            <a:ext cx="1807762" cy="1807762"/>
          </a:xfrm>
          <a:custGeom>
            <a:avLst/>
            <a:gdLst/>
            <a:ahLst/>
            <a:cxnLst/>
            <a:rect l="l" t="t" r="r" b="b"/>
            <a:pathLst>
              <a:path w="1807762" h="1807762" fill="norm" stroke="1" extrusionOk="0">
                <a:moveTo>
                  <a:pt x="0" y="0"/>
                </a:moveTo>
                <a:lnTo>
                  <a:pt x="1807762" y="0"/>
                </a:lnTo>
                <a:lnTo>
                  <a:pt x="1807762" y="1807762"/>
                </a:lnTo>
                <a:lnTo>
                  <a:pt x="0" y="1807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/>
          </a:blipFill>
        </p:spPr>
      </p:sp>
      <p:sp>
        <p:nvSpPr>
          <p:cNvPr id="662169723" name="Freeform 8"/>
          <p:cNvSpPr/>
          <p:nvPr/>
        </p:nvSpPr>
        <p:spPr bwMode="auto">
          <a:xfrm>
            <a:off x="9502447" y="7826223"/>
            <a:ext cx="2183783" cy="2183783"/>
          </a:xfrm>
          <a:custGeom>
            <a:avLst/>
            <a:gdLst/>
            <a:ahLst/>
            <a:cxnLst/>
            <a:rect l="l" t="t" r="r" b="b"/>
            <a:pathLst>
              <a:path w="2183783" h="2183783" fill="norm" stroke="1" extrusionOk="0">
                <a:moveTo>
                  <a:pt x="0" y="0"/>
                </a:moveTo>
                <a:lnTo>
                  <a:pt x="2183784" y="0"/>
                </a:lnTo>
                <a:lnTo>
                  <a:pt x="2183784" y="2183784"/>
                </a:lnTo>
                <a:lnTo>
                  <a:pt x="0" y="2183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/>
          </a:blipFill>
        </p:spPr>
      </p:sp>
      <p:sp>
        <p:nvSpPr>
          <p:cNvPr id="319825962" name="TextBox 9"/>
          <p:cNvSpPr txBox="1"/>
          <p:nvPr/>
        </p:nvSpPr>
        <p:spPr bwMode="auto">
          <a:xfrm>
            <a:off x="2946704" y="51951"/>
            <a:ext cx="12394591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PRUEBAS UNITARIAS</a:t>
            </a:r>
            <a:endParaRPr/>
          </a:p>
        </p:txBody>
      </p:sp>
      <p:sp>
        <p:nvSpPr>
          <p:cNvPr id="1288633110" name="TextBox 10"/>
          <p:cNvSpPr txBox="1"/>
          <p:nvPr/>
        </p:nvSpPr>
        <p:spPr bwMode="auto">
          <a:xfrm>
            <a:off x="5096585" y="942975"/>
            <a:ext cx="7996560" cy="139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Prueba unitaria de Token con Postman</a:t>
            </a:r>
            <a:endParaRPr/>
          </a:p>
        </p:txBody>
      </p:sp>
      <p:sp>
        <p:nvSpPr>
          <p:cNvPr id="1600134256" name="TextBox 11"/>
          <p:cNvSpPr txBox="1"/>
          <p:nvPr/>
        </p:nvSpPr>
        <p:spPr bwMode="auto">
          <a:xfrm>
            <a:off x="1791249" y="2075605"/>
            <a:ext cx="4955809" cy="46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3"/>
              </a:lnSpc>
              <a:defRPr/>
            </a:pPr>
            <a:r>
              <a:rPr lang="en-US" sz="2700" spc="-14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Autenticacion token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2623908" name="Freeform 2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482889043" name="Freeform 3"/>
          <p:cNvSpPr/>
          <p:nvPr/>
        </p:nvSpPr>
        <p:spPr bwMode="auto">
          <a:xfrm rot="-5400000">
            <a:off x="13686619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890738674" name="Freeform 4"/>
          <p:cNvSpPr/>
          <p:nvPr/>
        </p:nvSpPr>
        <p:spPr bwMode="auto">
          <a:xfrm>
            <a:off x="76232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698665337" name="Freeform 5"/>
          <p:cNvSpPr/>
          <p:nvPr/>
        </p:nvSpPr>
        <p:spPr bwMode="auto">
          <a:xfrm>
            <a:off x="463966" y="1631530"/>
            <a:ext cx="15931249" cy="4361179"/>
          </a:xfrm>
          <a:custGeom>
            <a:avLst/>
            <a:gdLst/>
            <a:ahLst/>
            <a:cxnLst/>
            <a:rect l="l" t="t" r="r" b="b"/>
            <a:pathLst>
              <a:path w="15931249" h="4361179" fill="norm" stroke="1" extrusionOk="0">
                <a:moveTo>
                  <a:pt x="0" y="0"/>
                </a:moveTo>
                <a:lnTo>
                  <a:pt x="15931249" y="0"/>
                </a:lnTo>
                <a:lnTo>
                  <a:pt x="15931249" y="4361179"/>
                </a:lnTo>
                <a:lnTo>
                  <a:pt x="0" y="4361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576640413" name="Freeform 6"/>
          <p:cNvSpPr/>
          <p:nvPr/>
        </p:nvSpPr>
        <p:spPr bwMode="auto">
          <a:xfrm>
            <a:off x="5962903" y="4194236"/>
            <a:ext cx="12158686" cy="5760178"/>
          </a:xfrm>
          <a:custGeom>
            <a:avLst/>
            <a:gdLst/>
            <a:ahLst/>
            <a:cxnLst/>
            <a:rect l="l" t="t" r="r" b="b"/>
            <a:pathLst>
              <a:path w="12158687" h="5760178" fill="norm" stroke="1" extrusionOk="0">
                <a:moveTo>
                  <a:pt x="0" y="0"/>
                </a:moveTo>
                <a:lnTo>
                  <a:pt x="12158688" y="0"/>
                </a:lnTo>
                <a:lnTo>
                  <a:pt x="12158688" y="5760178"/>
                </a:lnTo>
                <a:lnTo>
                  <a:pt x="0" y="5760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854006869" name="AutoShape 7"/>
          <p:cNvSpPr/>
          <p:nvPr/>
        </p:nvSpPr>
        <p:spPr bwMode="auto">
          <a:xfrm flipH="1">
            <a:off x="9144000" y="5396144"/>
            <a:ext cx="4033265" cy="0"/>
          </a:xfrm>
          <a:prstGeom prst="line">
            <a:avLst/>
          </a:prstGeom>
          <a:ln w="38100" cap="flat">
            <a:solidFill>
              <a:srgbClr val="CE20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20997836" name="AutoShape 8"/>
          <p:cNvSpPr/>
          <p:nvPr/>
        </p:nvSpPr>
        <p:spPr bwMode="auto">
          <a:xfrm>
            <a:off x="1598861" y="6249884"/>
            <a:ext cx="3987880" cy="0"/>
          </a:xfrm>
          <a:prstGeom prst="line">
            <a:avLst/>
          </a:prstGeom>
          <a:ln w="38100" cap="flat">
            <a:solidFill>
              <a:srgbClr val="CE20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185629" name="Freeform 9"/>
          <p:cNvSpPr/>
          <p:nvPr/>
        </p:nvSpPr>
        <p:spPr bwMode="auto">
          <a:xfrm>
            <a:off x="2448918" y="6507059"/>
            <a:ext cx="2541898" cy="2541898"/>
          </a:xfrm>
          <a:custGeom>
            <a:avLst/>
            <a:gdLst/>
            <a:ahLst/>
            <a:cxnLst/>
            <a:rect l="l" t="t" r="r" b="b"/>
            <a:pathLst>
              <a:path w="2541898" h="2541898" fill="norm" stroke="1" extrusionOk="0">
                <a:moveTo>
                  <a:pt x="0" y="0"/>
                </a:moveTo>
                <a:lnTo>
                  <a:pt x="2541897" y="0"/>
                </a:lnTo>
                <a:lnTo>
                  <a:pt x="2541897" y="2541898"/>
                </a:lnTo>
                <a:lnTo>
                  <a:pt x="0" y="2541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/>
          </a:blipFill>
        </p:spPr>
      </p:sp>
      <p:sp>
        <p:nvSpPr>
          <p:cNvPr id="578514365" name="TextBox 10"/>
          <p:cNvSpPr txBox="1"/>
          <p:nvPr/>
        </p:nvSpPr>
        <p:spPr bwMode="auto">
          <a:xfrm>
            <a:off x="2946704" y="51951"/>
            <a:ext cx="12394591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PRUEBAS </a:t>
            </a:r>
            <a:endParaRPr/>
          </a:p>
        </p:txBody>
      </p:sp>
      <p:sp>
        <p:nvSpPr>
          <p:cNvPr id="751241551" name="TextBox 11"/>
          <p:cNvSpPr txBox="1"/>
          <p:nvPr/>
        </p:nvSpPr>
        <p:spPr bwMode="auto">
          <a:xfrm>
            <a:off x="5145720" y="704850"/>
            <a:ext cx="7996560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Prueba Backend con Pytest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758332" name="Freeform 2"/>
          <p:cNvSpPr/>
          <p:nvPr/>
        </p:nvSpPr>
        <p:spPr bwMode="auto">
          <a:xfrm>
            <a:off x="17787182" y="786107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7"/>
                </a:lnTo>
                <a:lnTo>
                  <a:pt x="0" y="33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239558386" name="Freeform 3"/>
          <p:cNvSpPr/>
          <p:nvPr/>
        </p:nvSpPr>
        <p:spPr bwMode="auto">
          <a:xfrm rot="5400000">
            <a:off x="15202203" y="7575732"/>
            <a:ext cx="4246366" cy="2810322"/>
          </a:xfrm>
          <a:custGeom>
            <a:avLst/>
            <a:gdLst/>
            <a:ahLst/>
            <a:cxnLst/>
            <a:rect l="l" t="t" r="r" b="b"/>
            <a:pathLst>
              <a:path w="4246366" h="2810322" fill="norm" stroke="1" extrusionOk="0">
                <a:moveTo>
                  <a:pt x="0" y="0"/>
                </a:moveTo>
                <a:lnTo>
                  <a:pt x="4246366" y="0"/>
                </a:lnTo>
                <a:lnTo>
                  <a:pt x="4246366" y="2810322"/>
                </a:lnTo>
                <a:lnTo>
                  <a:pt x="0" y="281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60530910" name="Freeform 4"/>
          <p:cNvSpPr/>
          <p:nvPr/>
        </p:nvSpPr>
        <p:spPr bwMode="auto">
          <a:xfrm>
            <a:off x="1028700" y="1028700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7"/>
                </a:lnTo>
                <a:lnTo>
                  <a:pt x="0" y="33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2118203141" name="Freeform 5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1157370973" name="Freeform 6"/>
          <p:cNvSpPr/>
          <p:nvPr/>
        </p:nvSpPr>
        <p:spPr bwMode="auto">
          <a:xfrm>
            <a:off x="9909919" y="2782055"/>
            <a:ext cx="8210770" cy="6476245"/>
          </a:xfrm>
          <a:custGeom>
            <a:avLst/>
            <a:gdLst/>
            <a:ahLst/>
            <a:cxnLst/>
            <a:rect l="l" t="t" r="r" b="b"/>
            <a:pathLst>
              <a:path w="8210770" h="6476245" fill="norm" stroke="1" extrusionOk="0">
                <a:moveTo>
                  <a:pt x="0" y="0"/>
                </a:moveTo>
                <a:lnTo>
                  <a:pt x="8210770" y="0"/>
                </a:lnTo>
                <a:lnTo>
                  <a:pt x="8210770" y="6476245"/>
                </a:lnTo>
                <a:lnTo>
                  <a:pt x="0" y="6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/>
          </a:blipFill>
        </p:spPr>
      </p:sp>
      <p:sp>
        <p:nvSpPr>
          <p:cNvPr id="2010753971" name="Freeform 7"/>
          <p:cNvSpPr/>
          <p:nvPr/>
        </p:nvSpPr>
        <p:spPr bwMode="auto">
          <a:xfrm>
            <a:off x="0" y="1817694"/>
            <a:ext cx="9909919" cy="7816449"/>
          </a:xfrm>
          <a:custGeom>
            <a:avLst/>
            <a:gdLst/>
            <a:ahLst/>
            <a:cxnLst/>
            <a:rect l="l" t="t" r="r" b="b"/>
            <a:pathLst>
              <a:path w="9909919" h="7816449" fill="norm" stroke="1" extrusionOk="0">
                <a:moveTo>
                  <a:pt x="0" y="0"/>
                </a:moveTo>
                <a:lnTo>
                  <a:pt x="9909919" y="0"/>
                </a:lnTo>
                <a:lnTo>
                  <a:pt x="9909919" y="7816449"/>
                </a:lnTo>
                <a:lnTo>
                  <a:pt x="0" y="78164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/>
          </a:blipFill>
        </p:spPr>
      </p:sp>
      <p:sp>
        <p:nvSpPr>
          <p:cNvPr id="288935353" name="TextBox 8"/>
          <p:cNvSpPr txBox="1"/>
          <p:nvPr/>
        </p:nvSpPr>
        <p:spPr bwMode="auto">
          <a:xfrm>
            <a:off x="3969468" y="304792"/>
            <a:ext cx="10349063" cy="723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0"/>
              </a:lnSpc>
              <a:defRPr/>
            </a:pPr>
            <a:r>
              <a:rPr lang="en-US" sz="6000" b="1" spc="-318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PLANIFICACION PROYECTO APT </a:t>
            </a:r>
            <a:endParaRPr/>
          </a:p>
        </p:txBody>
      </p:sp>
      <p:sp>
        <p:nvSpPr>
          <p:cNvPr id="1747279836" name="TextBox 9"/>
          <p:cNvSpPr txBox="1"/>
          <p:nvPr/>
        </p:nvSpPr>
        <p:spPr bwMode="auto">
          <a:xfrm>
            <a:off x="7808783" y="1033889"/>
            <a:ext cx="2918393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Carta Gantt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9521356" name="Freeform 2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224238543" name="Freeform 3"/>
          <p:cNvSpPr/>
          <p:nvPr/>
        </p:nvSpPr>
        <p:spPr bwMode="auto">
          <a:xfrm rot="-5400000">
            <a:off x="13686619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594353668" name="Freeform 4"/>
          <p:cNvSpPr/>
          <p:nvPr/>
        </p:nvSpPr>
        <p:spPr bwMode="auto">
          <a:xfrm>
            <a:off x="76232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244485497" name="Freeform 5"/>
          <p:cNvSpPr/>
          <p:nvPr/>
        </p:nvSpPr>
        <p:spPr bwMode="auto">
          <a:xfrm>
            <a:off x="377909" y="1028700"/>
            <a:ext cx="7165264" cy="4734939"/>
          </a:xfrm>
          <a:custGeom>
            <a:avLst/>
            <a:gdLst/>
            <a:ahLst/>
            <a:cxnLst/>
            <a:rect l="l" t="t" r="r" b="b"/>
            <a:pathLst>
              <a:path w="7165264" h="4734939" fill="norm" stroke="1" extrusionOk="0">
                <a:moveTo>
                  <a:pt x="0" y="0"/>
                </a:moveTo>
                <a:lnTo>
                  <a:pt x="7165263" y="0"/>
                </a:lnTo>
                <a:lnTo>
                  <a:pt x="7165263" y="4734939"/>
                </a:lnTo>
                <a:lnTo>
                  <a:pt x="0" y="4734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9358" b="0"/>
            </a:stretch>
          </a:blipFill>
        </p:spPr>
      </p:sp>
      <p:sp>
        <p:nvSpPr>
          <p:cNvPr id="1360378349" name="Freeform 6"/>
          <p:cNvSpPr/>
          <p:nvPr/>
        </p:nvSpPr>
        <p:spPr bwMode="auto">
          <a:xfrm>
            <a:off x="7543172" y="1549964"/>
            <a:ext cx="10578418" cy="6228044"/>
          </a:xfrm>
          <a:custGeom>
            <a:avLst/>
            <a:gdLst/>
            <a:ahLst/>
            <a:cxnLst/>
            <a:rect l="l" t="t" r="r" b="b"/>
            <a:pathLst>
              <a:path w="10578418" h="6228044" fill="norm" stroke="1" extrusionOk="0">
                <a:moveTo>
                  <a:pt x="0" y="0"/>
                </a:moveTo>
                <a:lnTo>
                  <a:pt x="10578419" y="0"/>
                </a:lnTo>
                <a:lnTo>
                  <a:pt x="10578419" y="6228044"/>
                </a:lnTo>
                <a:lnTo>
                  <a:pt x="0" y="6228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738439529" name="AutoShape 7"/>
          <p:cNvSpPr/>
          <p:nvPr/>
        </p:nvSpPr>
        <p:spPr bwMode="auto">
          <a:xfrm>
            <a:off x="1413683" y="6020814"/>
            <a:ext cx="3987880" cy="0"/>
          </a:xfrm>
          <a:prstGeom prst="line">
            <a:avLst/>
          </a:prstGeom>
          <a:ln w="38100" cap="flat">
            <a:solidFill>
              <a:srgbClr val="CE20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5078323" name="Freeform 8"/>
          <p:cNvSpPr/>
          <p:nvPr/>
        </p:nvSpPr>
        <p:spPr bwMode="auto">
          <a:xfrm>
            <a:off x="2448918" y="6507059"/>
            <a:ext cx="2541898" cy="2541898"/>
          </a:xfrm>
          <a:custGeom>
            <a:avLst/>
            <a:gdLst/>
            <a:ahLst/>
            <a:cxnLst/>
            <a:rect l="l" t="t" r="r" b="b"/>
            <a:pathLst>
              <a:path w="2541898" h="2541898" fill="norm" stroke="1" extrusionOk="0">
                <a:moveTo>
                  <a:pt x="0" y="0"/>
                </a:moveTo>
                <a:lnTo>
                  <a:pt x="2541897" y="0"/>
                </a:lnTo>
                <a:lnTo>
                  <a:pt x="2541897" y="2541898"/>
                </a:lnTo>
                <a:lnTo>
                  <a:pt x="0" y="2541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/>
          </a:blipFill>
        </p:spPr>
      </p:sp>
      <p:sp>
        <p:nvSpPr>
          <p:cNvPr id="1742808117" name="Freeform 9"/>
          <p:cNvSpPr/>
          <p:nvPr/>
        </p:nvSpPr>
        <p:spPr bwMode="auto">
          <a:xfrm>
            <a:off x="5764750" y="6135114"/>
            <a:ext cx="11494550" cy="3534574"/>
          </a:xfrm>
          <a:custGeom>
            <a:avLst/>
            <a:gdLst/>
            <a:ahLst/>
            <a:cxnLst/>
            <a:rect l="l" t="t" r="r" b="b"/>
            <a:pathLst>
              <a:path w="11494550" h="3534574" fill="norm" stroke="1" extrusionOk="0">
                <a:moveTo>
                  <a:pt x="0" y="0"/>
                </a:moveTo>
                <a:lnTo>
                  <a:pt x="11494550" y="0"/>
                </a:lnTo>
                <a:lnTo>
                  <a:pt x="11494550" y="3534575"/>
                </a:lnTo>
                <a:lnTo>
                  <a:pt x="0" y="3534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/>
          </a:blipFill>
        </p:spPr>
      </p:sp>
      <p:sp>
        <p:nvSpPr>
          <p:cNvPr id="2142974864" name="TextBox 10"/>
          <p:cNvSpPr txBox="1"/>
          <p:nvPr/>
        </p:nvSpPr>
        <p:spPr bwMode="auto">
          <a:xfrm>
            <a:off x="2946704" y="51951"/>
            <a:ext cx="12394591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PRUEBAS </a:t>
            </a:r>
            <a:endParaRPr/>
          </a:p>
        </p:txBody>
      </p:sp>
      <p:sp>
        <p:nvSpPr>
          <p:cNvPr id="883479151" name="TextBox 11"/>
          <p:cNvSpPr txBox="1"/>
          <p:nvPr/>
        </p:nvSpPr>
        <p:spPr bwMode="auto">
          <a:xfrm>
            <a:off x="6966635" y="641560"/>
            <a:ext cx="7996560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Prueba Backend con Pytest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893957" name="Freeform 2"/>
          <p:cNvSpPr/>
          <p:nvPr/>
        </p:nvSpPr>
        <p:spPr bwMode="auto">
          <a:xfrm>
            <a:off x="0" y="0"/>
            <a:ext cx="3197722" cy="786106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8334249" name="Freeform 3"/>
          <p:cNvSpPr/>
          <p:nvPr/>
        </p:nvSpPr>
        <p:spPr bwMode="auto">
          <a:xfrm rot="-5399978">
            <a:off x="13686618" y="5714633"/>
            <a:ext cx="4434971" cy="4434971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492199536" name="TextBox 10"/>
          <p:cNvSpPr txBox="1"/>
          <p:nvPr/>
        </p:nvSpPr>
        <p:spPr bwMode="auto">
          <a:xfrm>
            <a:off x="2946703" y="51950"/>
            <a:ext cx="12394590" cy="60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2"/>
              </a:lnSpc>
              <a:spcBef>
                <a:spcPts val="0"/>
              </a:spcBef>
              <a:defRPr/>
            </a:pPr>
            <a:r>
              <a:rPr lang="en-US" sz="3500" b="1" u="sng" spc="-185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PRUEBAS </a:t>
            </a:r>
            <a:endParaRPr/>
          </a:p>
        </p:txBody>
      </p:sp>
      <p:sp>
        <p:nvSpPr>
          <p:cNvPr id="1919242577" name="TextBox 11"/>
          <p:cNvSpPr txBox="1"/>
          <p:nvPr/>
        </p:nvSpPr>
        <p:spPr bwMode="auto">
          <a:xfrm>
            <a:off x="9978594" y="178181"/>
            <a:ext cx="8005919" cy="71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2"/>
              </a:lnSpc>
              <a:defRPr/>
            </a:pPr>
            <a:r>
              <a:rPr lang="es-ES" sz="3600">
                <a:solidFill>
                  <a:schemeClr val="bg1"/>
                </a:solidFill>
              </a:rPr>
              <a:t>Resultados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1161207771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2474438" y="178181"/>
            <a:ext cx="15008310" cy="10028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93018" name="Freeform 2"/>
          <p:cNvSpPr/>
          <p:nvPr/>
        </p:nvSpPr>
        <p:spPr bwMode="auto">
          <a:xfrm>
            <a:off x="0" y="0"/>
            <a:ext cx="3197722" cy="786106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947733726" name="Freeform 3"/>
          <p:cNvSpPr/>
          <p:nvPr/>
        </p:nvSpPr>
        <p:spPr bwMode="auto">
          <a:xfrm rot="-5399978">
            <a:off x="13686618" y="5714633"/>
            <a:ext cx="4434971" cy="4434971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34058518" name="TextBox 10"/>
          <p:cNvSpPr txBox="1"/>
          <p:nvPr/>
        </p:nvSpPr>
        <p:spPr bwMode="auto">
          <a:xfrm>
            <a:off x="2946703" y="51950"/>
            <a:ext cx="12394590" cy="60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2"/>
              </a:lnSpc>
              <a:spcBef>
                <a:spcPts val="0"/>
              </a:spcBef>
              <a:defRPr/>
            </a:pPr>
            <a:r>
              <a:rPr lang="en-US" sz="3500" b="1" u="sng" spc="-185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PRUEBAS </a:t>
            </a:r>
            <a:endParaRPr/>
          </a:p>
        </p:txBody>
      </p:sp>
      <p:sp>
        <p:nvSpPr>
          <p:cNvPr id="571965278" name="TextBox 11"/>
          <p:cNvSpPr txBox="1"/>
          <p:nvPr/>
        </p:nvSpPr>
        <p:spPr bwMode="auto">
          <a:xfrm>
            <a:off x="9978594" y="178181"/>
            <a:ext cx="8005919" cy="71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2"/>
              </a:lnSpc>
              <a:defRPr/>
            </a:pPr>
            <a:r>
              <a:rPr lang="es-ES" sz="3600">
                <a:solidFill>
                  <a:schemeClr val="bg1"/>
                </a:solidFill>
              </a:rPr>
              <a:t>Resultados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19395327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2780269" y="178181"/>
            <a:ext cx="14049374" cy="10091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082262" name="Freeform 2"/>
          <p:cNvSpPr/>
          <p:nvPr/>
        </p:nvSpPr>
        <p:spPr bwMode="auto">
          <a:xfrm>
            <a:off x="0" y="0"/>
            <a:ext cx="3197722" cy="786106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2052493116" name="Freeform 3"/>
          <p:cNvSpPr/>
          <p:nvPr/>
        </p:nvSpPr>
        <p:spPr bwMode="auto">
          <a:xfrm rot="-5399978">
            <a:off x="13686618" y="5714633"/>
            <a:ext cx="4434971" cy="4434971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367416541" name="TextBox 10"/>
          <p:cNvSpPr txBox="1"/>
          <p:nvPr/>
        </p:nvSpPr>
        <p:spPr bwMode="auto">
          <a:xfrm>
            <a:off x="2946703" y="51950"/>
            <a:ext cx="12394590" cy="60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2"/>
              </a:lnSpc>
              <a:spcBef>
                <a:spcPts val="0"/>
              </a:spcBef>
              <a:defRPr/>
            </a:pPr>
            <a:r>
              <a:rPr lang="en-US" sz="3500" b="1" u="sng" spc="-185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PRUEBAS </a:t>
            </a:r>
            <a:endParaRPr/>
          </a:p>
        </p:txBody>
      </p:sp>
      <p:sp>
        <p:nvSpPr>
          <p:cNvPr id="1612635914" name="TextBox 11"/>
          <p:cNvSpPr txBox="1"/>
          <p:nvPr/>
        </p:nvSpPr>
        <p:spPr bwMode="auto">
          <a:xfrm>
            <a:off x="9978594" y="178181"/>
            <a:ext cx="8005919" cy="71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2"/>
              </a:lnSpc>
              <a:defRPr/>
            </a:pPr>
            <a:r>
              <a:rPr lang="es-ES" sz="3600">
                <a:solidFill>
                  <a:schemeClr val="bg1"/>
                </a:solidFill>
              </a:rPr>
              <a:t>Resultados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1539891224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0" y="0"/>
            <a:ext cx="1800000" cy="1800000"/>
          </a:xfrm>
          <a:prstGeom prst="rect">
            <a:avLst/>
          </a:prstGeom>
        </p:spPr>
      </p:pic>
      <p:pic>
        <p:nvPicPr>
          <p:cNvPr id="340674724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1365308" y="1261418"/>
            <a:ext cx="15706837" cy="7542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9870467" name="Freeform 2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453659242" name="Freeform 3"/>
          <p:cNvSpPr/>
          <p:nvPr/>
        </p:nvSpPr>
        <p:spPr bwMode="auto">
          <a:xfrm rot="-5400000">
            <a:off x="13686619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424968997" name="Freeform 4"/>
          <p:cNvSpPr/>
          <p:nvPr/>
        </p:nvSpPr>
        <p:spPr bwMode="auto">
          <a:xfrm>
            <a:off x="76232" y="5714634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343919137" name="Freeform 5"/>
          <p:cNvSpPr/>
          <p:nvPr/>
        </p:nvSpPr>
        <p:spPr bwMode="auto">
          <a:xfrm>
            <a:off x="220924" y="1739612"/>
            <a:ext cx="12365546" cy="7697553"/>
          </a:xfrm>
          <a:custGeom>
            <a:avLst/>
            <a:gdLst/>
            <a:ahLst/>
            <a:cxnLst/>
            <a:rect l="l" t="t" r="r" b="b"/>
            <a:pathLst>
              <a:path w="12365546" h="7697553" fill="norm" stroke="1" extrusionOk="0">
                <a:moveTo>
                  <a:pt x="0" y="0"/>
                </a:moveTo>
                <a:lnTo>
                  <a:pt x="12365547" y="0"/>
                </a:lnTo>
                <a:lnTo>
                  <a:pt x="12365547" y="7697552"/>
                </a:lnTo>
                <a:lnTo>
                  <a:pt x="0" y="7697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526403797" name="AutoShape 6"/>
          <p:cNvSpPr/>
          <p:nvPr/>
        </p:nvSpPr>
        <p:spPr bwMode="auto">
          <a:xfrm flipH="1">
            <a:off x="3511507" y="4007310"/>
            <a:ext cx="4033265" cy="0"/>
          </a:xfrm>
          <a:prstGeom prst="line">
            <a:avLst/>
          </a:prstGeom>
          <a:ln w="38100" cap="flat">
            <a:solidFill>
              <a:srgbClr val="CE20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3093089" name="Freeform 7"/>
          <p:cNvSpPr/>
          <p:nvPr/>
        </p:nvSpPr>
        <p:spPr bwMode="auto">
          <a:xfrm>
            <a:off x="11172260" y="3546703"/>
            <a:ext cx="6563212" cy="6116603"/>
          </a:xfrm>
          <a:custGeom>
            <a:avLst/>
            <a:gdLst/>
            <a:ahLst/>
            <a:cxnLst/>
            <a:rect l="l" t="t" r="r" b="b"/>
            <a:pathLst>
              <a:path w="6563212" h="6116603" fill="norm" stroke="1" extrusionOk="0">
                <a:moveTo>
                  <a:pt x="0" y="0"/>
                </a:moveTo>
                <a:lnTo>
                  <a:pt x="6563212" y="0"/>
                </a:lnTo>
                <a:lnTo>
                  <a:pt x="6563212" y="6116603"/>
                </a:lnTo>
                <a:lnTo>
                  <a:pt x="0" y="61166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743651505" name="Freeform 8"/>
          <p:cNvSpPr/>
          <p:nvPr/>
        </p:nvSpPr>
        <p:spPr bwMode="auto">
          <a:xfrm>
            <a:off x="13582995" y="585718"/>
            <a:ext cx="4039891" cy="2307788"/>
          </a:xfrm>
          <a:custGeom>
            <a:avLst/>
            <a:gdLst/>
            <a:ahLst/>
            <a:cxnLst/>
            <a:rect l="l" t="t" r="r" b="b"/>
            <a:pathLst>
              <a:path w="4039891" h="2307788" fill="norm" stroke="1" extrusionOk="0">
                <a:moveTo>
                  <a:pt x="0" y="0"/>
                </a:moveTo>
                <a:lnTo>
                  <a:pt x="4039892" y="0"/>
                </a:lnTo>
                <a:lnTo>
                  <a:pt x="4039892" y="2307788"/>
                </a:lnTo>
                <a:lnTo>
                  <a:pt x="0" y="2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/>
          </a:blipFill>
        </p:spPr>
      </p:sp>
      <p:sp>
        <p:nvSpPr>
          <p:cNvPr id="1798072966" name="TextBox 9"/>
          <p:cNvSpPr txBox="1"/>
          <p:nvPr/>
        </p:nvSpPr>
        <p:spPr bwMode="auto">
          <a:xfrm>
            <a:off x="2946704" y="51951"/>
            <a:ext cx="12394591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PRUEBAS </a:t>
            </a:r>
            <a:endParaRPr/>
          </a:p>
        </p:txBody>
      </p:sp>
      <p:sp>
        <p:nvSpPr>
          <p:cNvPr id="596620420" name="TextBox 10"/>
          <p:cNvSpPr txBox="1"/>
          <p:nvPr/>
        </p:nvSpPr>
        <p:spPr bwMode="auto">
          <a:xfrm>
            <a:off x="5145720" y="700382"/>
            <a:ext cx="7996560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Prueba Frontend con Vitest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5809331" name="Freeform 2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351653438" name="Freeform 3"/>
          <p:cNvSpPr/>
          <p:nvPr/>
        </p:nvSpPr>
        <p:spPr bwMode="auto">
          <a:xfrm>
            <a:off x="366191" y="1641487"/>
            <a:ext cx="13583776" cy="4874823"/>
          </a:xfrm>
          <a:custGeom>
            <a:avLst/>
            <a:gdLst/>
            <a:ahLst/>
            <a:cxnLst/>
            <a:rect l="l" t="t" r="r" b="b"/>
            <a:pathLst>
              <a:path w="13583776" h="4874823" fill="norm" stroke="1" extrusionOk="0">
                <a:moveTo>
                  <a:pt x="0" y="0"/>
                </a:moveTo>
                <a:lnTo>
                  <a:pt x="13583776" y="0"/>
                </a:lnTo>
                <a:lnTo>
                  <a:pt x="13583776" y="4874823"/>
                </a:lnTo>
                <a:lnTo>
                  <a:pt x="0" y="4874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157" r="0" b="0"/>
            </a:stretch>
          </a:blipFill>
        </p:spPr>
      </p:sp>
      <p:sp>
        <p:nvSpPr>
          <p:cNvPr id="2043805927" name="AutoShape 4"/>
          <p:cNvSpPr/>
          <p:nvPr/>
        </p:nvSpPr>
        <p:spPr bwMode="auto">
          <a:xfrm flipH="1" flipV="1">
            <a:off x="4159630" y="5162550"/>
            <a:ext cx="2135192" cy="1496854"/>
          </a:xfrm>
          <a:prstGeom prst="line">
            <a:avLst/>
          </a:prstGeom>
          <a:ln w="38100" cap="flat">
            <a:solidFill>
              <a:srgbClr val="CE20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39474520" name="Freeform 5"/>
          <p:cNvSpPr/>
          <p:nvPr/>
        </p:nvSpPr>
        <p:spPr bwMode="auto">
          <a:xfrm>
            <a:off x="11152461" y="1648534"/>
            <a:ext cx="6696012" cy="8237472"/>
          </a:xfrm>
          <a:custGeom>
            <a:avLst/>
            <a:gdLst/>
            <a:ahLst/>
            <a:cxnLst/>
            <a:rect l="l" t="t" r="r" b="b"/>
            <a:pathLst>
              <a:path w="6696012" h="8237472" fill="norm" stroke="1" extrusionOk="0">
                <a:moveTo>
                  <a:pt x="0" y="0"/>
                </a:moveTo>
                <a:lnTo>
                  <a:pt x="6696011" y="0"/>
                </a:lnTo>
                <a:lnTo>
                  <a:pt x="6696011" y="8237472"/>
                </a:lnTo>
                <a:lnTo>
                  <a:pt x="0" y="8237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017" r="-194769" b="0"/>
            </a:stretch>
          </a:blipFill>
        </p:spPr>
      </p:sp>
      <p:sp>
        <p:nvSpPr>
          <p:cNvPr id="893765015" name="AutoShape 6"/>
          <p:cNvSpPr/>
          <p:nvPr/>
        </p:nvSpPr>
        <p:spPr bwMode="auto">
          <a:xfrm flipV="1">
            <a:off x="9560572" y="9481452"/>
            <a:ext cx="1522210" cy="0"/>
          </a:xfrm>
          <a:prstGeom prst="line">
            <a:avLst/>
          </a:prstGeom>
          <a:ln w="38100" cap="flat">
            <a:solidFill>
              <a:srgbClr val="CE20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32715494" name="Freeform 7"/>
          <p:cNvSpPr/>
          <p:nvPr/>
        </p:nvSpPr>
        <p:spPr bwMode="auto">
          <a:xfrm>
            <a:off x="2798954" y="6932178"/>
            <a:ext cx="5650629" cy="2952454"/>
          </a:xfrm>
          <a:custGeom>
            <a:avLst/>
            <a:gdLst/>
            <a:ahLst/>
            <a:cxnLst/>
            <a:rect l="l" t="t" r="r" b="b"/>
            <a:pathLst>
              <a:path w="5650629" h="2952454" fill="norm" stroke="1" extrusionOk="0">
                <a:moveTo>
                  <a:pt x="0" y="0"/>
                </a:moveTo>
                <a:lnTo>
                  <a:pt x="5650629" y="0"/>
                </a:lnTo>
                <a:lnTo>
                  <a:pt x="5650629" y="2952454"/>
                </a:lnTo>
                <a:lnTo>
                  <a:pt x="0" y="2952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1797474411" name="TextBox 8"/>
          <p:cNvSpPr txBox="1"/>
          <p:nvPr/>
        </p:nvSpPr>
        <p:spPr bwMode="auto">
          <a:xfrm>
            <a:off x="2946704" y="51951"/>
            <a:ext cx="12394591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PRUEBAS </a:t>
            </a:r>
            <a:endParaRPr/>
          </a:p>
        </p:txBody>
      </p:sp>
      <p:sp>
        <p:nvSpPr>
          <p:cNvPr id="1471756215" name="TextBox 9"/>
          <p:cNvSpPr txBox="1"/>
          <p:nvPr/>
        </p:nvSpPr>
        <p:spPr bwMode="auto">
          <a:xfrm>
            <a:off x="5145720" y="700382"/>
            <a:ext cx="7996560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Prueba Seguridad con Owasp ZAP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3233770" name="Freeform 2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603185040" name="Freeform 3"/>
          <p:cNvSpPr/>
          <p:nvPr/>
        </p:nvSpPr>
        <p:spPr bwMode="auto">
          <a:xfrm rot="-10800000">
            <a:off x="13686619" y="128151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496227391" name="Freeform 4"/>
          <p:cNvSpPr/>
          <p:nvPr/>
        </p:nvSpPr>
        <p:spPr bwMode="auto">
          <a:xfrm>
            <a:off x="0" y="5852028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139602878" name="TextBox 5"/>
          <p:cNvSpPr txBox="1"/>
          <p:nvPr/>
        </p:nvSpPr>
        <p:spPr bwMode="auto">
          <a:xfrm>
            <a:off x="2946704" y="42426"/>
            <a:ext cx="12394591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spcBef>
                <a:spcPts val="0"/>
              </a:spcBef>
              <a:defRPr/>
            </a:pPr>
            <a:r>
              <a:rPr lang="en-US" sz="4000" u="sng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CIERRE</a:t>
            </a:r>
            <a:endParaRPr/>
          </a:p>
        </p:txBody>
      </p:sp>
      <p:sp>
        <p:nvSpPr>
          <p:cNvPr id="1252514956" name="TextBox 6"/>
          <p:cNvSpPr txBox="1"/>
          <p:nvPr/>
        </p:nvSpPr>
        <p:spPr bwMode="auto">
          <a:xfrm>
            <a:off x="9595750" y="3111531"/>
            <a:ext cx="7996560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Proyección Profesional</a:t>
            </a:r>
            <a:endParaRPr/>
          </a:p>
        </p:txBody>
      </p:sp>
      <p:sp>
        <p:nvSpPr>
          <p:cNvPr id="1807253473" name="TextBox 7"/>
          <p:cNvSpPr txBox="1"/>
          <p:nvPr/>
        </p:nvSpPr>
        <p:spPr bwMode="auto">
          <a:xfrm>
            <a:off x="818684" y="2225749"/>
            <a:ext cx="7996560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Competencias Desarrolladas</a:t>
            </a:r>
            <a:endParaRPr/>
          </a:p>
        </p:txBody>
      </p:sp>
      <p:sp>
        <p:nvSpPr>
          <p:cNvPr id="2124965607" name="TextBox 8"/>
          <p:cNvSpPr txBox="1"/>
          <p:nvPr/>
        </p:nvSpPr>
        <p:spPr bwMode="auto">
          <a:xfrm>
            <a:off x="818684" y="3422471"/>
            <a:ext cx="8416592" cy="464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459" lvl="1" indent="-409729" algn="l">
              <a:lnSpc>
                <a:spcPts val="5313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3800" spc="-2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Desarrollo de Software Full Stack</a:t>
            </a:r>
            <a:endParaRPr/>
          </a:p>
          <a:p>
            <a:pPr marL="819459" lvl="1" indent="-409729" algn="l">
              <a:lnSpc>
                <a:spcPts val="5313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3800" spc="-2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Bases de Datos y Arquitectura</a:t>
            </a:r>
            <a:endParaRPr/>
          </a:p>
          <a:p>
            <a:pPr marL="819459" lvl="1" indent="-409729" algn="l">
              <a:lnSpc>
                <a:spcPts val="5313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3800" spc="-2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Gestión de Proyectos TI </a:t>
            </a:r>
            <a:endParaRPr/>
          </a:p>
          <a:p>
            <a:pPr marL="819459" lvl="1" indent="-409729" algn="l">
              <a:lnSpc>
                <a:spcPts val="5313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3800" spc="-2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Experiencia de Usuario</a:t>
            </a:r>
            <a:endParaRPr/>
          </a:p>
          <a:p>
            <a:pPr marL="819459" lvl="1" indent="-409729" algn="l">
              <a:lnSpc>
                <a:spcPts val="5313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3800" spc="-2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Seguridad y Control de Acceso</a:t>
            </a:r>
            <a:endParaRPr/>
          </a:p>
          <a:p>
            <a:pPr marL="819459" lvl="1" indent="-409729" algn="l">
              <a:lnSpc>
                <a:spcPts val="5313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3800" spc="-2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Aseguramiento de Calidad</a:t>
            </a:r>
            <a:endParaRPr/>
          </a:p>
          <a:p>
            <a:pPr algn="l">
              <a:lnSpc>
                <a:spcPts val="5313"/>
              </a:lnSpc>
              <a:spcBef>
                <a:spcPts val="0"/>
              </a:spcBef>
              <a:defRPr/>
            </a:pPr>
            <a:endParaRPr lang="en-US" sz="3800" spc="-201">
              <a:solidFill>
                <a:srgbClr val="FFFFFF"/>
              </a:solidFill>
              <a:latin typeface="Bricolage Grotesque"/>
              <a:ea typeface="Bricolage Grotesque"/>
              <a:cs typeface="Bricolage Grotesque"/>
            </a:endParaRPr>
          </a:p>
        </p:txBody>
      </p:sp>
      <p:sp>
        <p:nvSpPr>
          <p:cNvPr id="1560383084" name="TextBox 9"/>
          <p:cNvSpPr txBox="1"/>
          <p:nvPr/>
        </p:nvSpPr>
        <p:spPr bwMode="auto">
          <a:xfrm>
            <a:off x="8531900" y="4363471"/>
            <a:ext cx="9756100" cy="464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5320"/>
              </a:lnSpc>
              <a:buFont typeface="Arial"/>
              <a:buChar char="•"/>
              <a:defRPr/>
            </a:pPr>
            <a:r>
              <a:rPr lang="en-US" sz="3800" spc="-2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Especialización en Desarrollo Full Stack</a:t>
            </a:r>
            <a:endParaRPr/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  <a:defRPr/>
            </a:pPr>
            <a:r>
              <a:rPr lang="en-US" sz="3800" spc="-2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Crecimiento en Ingeniería y Arquitectura de Software</a:t>
            </a:r>
            <a:endParaRPr/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  <a:defRPr/>
            </a:pPr>
            <a:r>
              <a:rPr lang="en-US" sz="3800" spc="-2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Enfoque en Calidad de Software y Automatización</a:t>
            </a:r>
            <a:endParaRPr/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  <a:defRPr/>
            </a:pPr>
            <a:r>
              <a:rPr lang="en-US" sz="3800" spc="-2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Desarrollo de Soluciones Empresariales y Transformación Digital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4269169" name="Freeform 2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060082993" name="Freeform 3"/>
          <p:cNvSpPr/>
          <p:nvPr/>
        </p:nvSpPr>
        <p:spPr bwMode="auto">
          <a:xfrm rot="-5400000">
            <a:off x="13853028" y="5852028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912140028" name="Freeform 4"/>
          <p:cNvSpPr/>
          <p:nvPr/>
        </p:nvSpPr>
        <p:spPr bwMode="auto">
          <a:xfrm>
            <a:off x="0" y="5852028"/>
            <a:ext cx="4434972" cy="4434972"/>
          </a:xfrm>
          <a:custGeom>
            <a:avLst/>
            <a:gdLst/>
            <a:ahLst/>
            <a:cxnLst/>
            <a:rect l="l" t="t" r="r" b="b"/>
            <a:pathLst>
              <a:path w="4434972" h="4434972" fill="norm" stroke="1" extrusionOk="0">
                <a:moveTo>
                  <a:pt x="0" y="0"/>
                </a:moveTo>
                <a:lnTo>
                  <a:pt x="4434972" y="0"/>
                </a:lnTo>
                <a:lnTo>
                  <a:pt x="4434972" y="4434972"/>
                </a:lnTo>
                <a:lnTo>
                  <a:pt x="0" y="443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92335586" name="Freeform 5"/>
          <p:cNvSpPr/>
          <p:nvPr/>
        </p:nvSpPr>
        <p:spPr bwMode="auto">
          <a:xfrm>
            <a:off x="3495789" y="2404063"/>
            <a:ext cx="11735880" cy="7745681"/>
          </a:xfrm>
          <a:custGeom>
            <a:avLst/>
            <a:gdLst/>
            <a:ahLst/>
            <a:cxnLst/>
            <a:rect l="l" t="t" r="r" b="b"/>
            <a:pathLst>
              <a:path w="11735880" h="7745681" fill="norm" stroke="1" extrusionOk="0">
                <a:moveTo>
                  <a:pt x="0" y="0"/>
                </a:moveTo>
                <a:lnTo>
                  <a:pt x="11735879" y="0"/>
                </a:lnTo>
                <a:lnTo>
                  <a:pt x="11735879" y="7745681"/>
                </a:lnTo>
                <a:lnTo>
                  <a:pt x="0" y="7745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104458738" name="Freeform 6"/>
          <p:cNvSpPr/>
          <p:nvPr/>
        </p:nvSpPr>
        <p:spPr bwMode="auto">
          <a:xfrm>
            <a:off x="6302621" y="875360"/>
            <a:ext cx="5484139" cy="1528704"/>
          </a:xfrm>
          <a:custGeom>
            <a:avLst/>
            <a:gdLst/>
            <a:ahLst/>
            <a:cxnLst/>
            <a:rect l="l" t="t" r="r" b="b"/>
            <a:pathLst>
              <a:path w="5484139" h="1528704" fill="norm" stroke="1" extrusionOk="0">
                <a:moveTo>
                  <a:pt x="0" y="0"/>
                </a:moveTo>
                <a:lnTo>
                  <a:pt x="5484139" y="0"/>
                </a:lnTo>
                <a:lnTo>
                  <a:pt x="5484139" y="1528703"/>
                </a:lnTo>
                <a:lnTo>
                  <a:pt x="0" y="1528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628044499" name="TextBox 7"/>
          <p:cNvSpPr txBox="1"/>
          <p:nvPr/>
        </p:nvSpPr>
        <p:spPr bwMode="auto">
          <a:xfrm>
            <a:off x="3347923" y="5913"/>
            <a:ext cx="12394591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spcBef>
                <a:spcPts val="0"/>
              </a:spcBef>
              <a:defRPr/>
            </a:pPr>
            <a:r>
              <a:rPr lang="en-US" sz="4000" u="sng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DEMOSTRACION PLATAFORMA DE GESTION DE FLOTA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9751437" name="Freeform 2"/>
          <p:cNvSpPr/>
          <p:nvPr/>
        </p:nvSpPr>
        <p:spPr bwMode="auto">
          <a:xfrm>
            <a:off x="13811700" y="5810700"/>
            <a:ext cx="3447600" cy="3447600"/>
          </a:xfrm>
          <a:custGeom>
            <a:avLst/>
            <a:gdLst/>
            <a:ahLst/>
            <a:cxnLst/>
            <a:rect l="l" t="t" r="r" b="b"/>
            <a:pathLst>
              <a:path w="3447600" h="3447600" fill="norm" stroke="1" extrusionOk="0">
                <a:moveTo>
                  <a:pt x="0" y="0"/>
                </a:moveTo>
                <a:lnTo>
                  <a:pt x="3447600" y="0"/>
                </a:lnTo>
                <a:lnTo>
                  <a:pt x="3447600" y="3447600"/>
                </a:lnTo>
                <a:lnTo>
                  <a:pt x="0" y="344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418069842" name="TextBox 3"/>
          <p:cNvSpPr txBox="1"/>
          <p:nvPr/>
        </p:nvSpPr>
        <p:spPr bwMode="auto">
          <a:xfrm>
            <a:off x="3522816" y="3854390"/>
            <a:ext cx="11242367" cy="302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4"/>
              </a:lnSpc>
              <a:defRPr/>
            </a:pPr>
            <a:r>
              <a:rPr lang="en-US" sz="13350" b="1" spc="-708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GRACIAS POR SU ATENCION </a:t>
            </a:r>
            <a:endParaRPr/>
          </a:p>
        </p:txBody>
      </p:sp>
      <p:sp>
        <p:nvSpPr>
          <p:cNvPr id="1783764905" name="TextBox 4"/>
          <p:cNvSpPr txBox="1"/>
          <p:nvPr/>
        </p:nvSpPr>
        <p:spPr bwMode="auto">
          <a:xfrm>
            <a:off x="12997528" y="1076325"/>
            <a:ext cx="1037740" cy="19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9"/>
              </a:lnSpc>
              <a:defRPr/>
            </a:pPr>
            <a:r>
              <a:rPr lang="en-US" sz="1600" b="1" spc="-84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HOME</a:t>
            </a:r>
            <a:endParaRPr/>
          </a:p>
        </p:txBody>
      </p:sp>
      <p:sp>
        <p:nvSpPr>
          <p:cNvPr id="1104896854" name="TextBox 5"/>
          <p:cNvSpPr txBox="1"/>
          <p:nvPr/>
        </p:nvSpPr>
        <p:spPr bwMode="auto">
          <a:xfrm>
            <a:off x="14301034" y="1076325"/>
            <a:ext cx="1345783" cy="19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9"/>
              </a:lnSpc>
              <a:defRPr/>
            </a:pPr>
            <a:r>
              <a:rPr lang="en-US" sz="1600" b="1" spc="-84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ABOUT US</a:t>
            </a:r>
            <a:endParaRPr/>
          </a:p>
        </p:txBody>
      </p:sp>
      <p:sp>
        <p:nvSpPr>
          <p:cNvPr id="801801272" name="TextBox 6"/>
          <p:cNvSpPr txBox="1"/>
          <p:nvPr/>
        </p:nvSpPr>
        <p:spPr bwMode="auto">
          <a:xfrm>
            <a:off x="15913517" y="1076325"/>
            <a:ext cx="1345783" cy="19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9"/>
              </a:lnSpc>
              <a:defRPr/>
            </a:pPr>
            <a:r>
              <a:rPr lang="en-US" sz="1600" b="1" spc="-84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CONTACT</a:t>
            </a:r>
            <a:endParaRPr/>
          </a:p>
        </p:txBody>
      </p:sp>
      <p:sp>
        <p:nvSpPr>
          <p:cNvPr id="1359491972" name="TextBox 7"/>
          <p:cNvSpPr txBox="1"/>
          <p:nvPr/>
        </p:nvSpPr>
        <p:spPr bwMode="auto">
          <a:xfrm>
            <a:off x="7143562" y="9000363"/>
            <a:ext cx="4000875" cy="25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  <a:defRPr/>
            </a:pPr>
            <a:r>
              <a:rPr lang="en-US" sz="1600" spc="-3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WWW.DUOCUC.CL</a:t>
            </a:r>
            <a:endParaRPr/>
          </a:p>
        </p:txBody>
      </p:sp>
      <p:sp>
        <p:nvSpPr>
          <p:cNvPr id="2046617990" name="TextBox 8"/>
          <p:cNvSpPr txBox="1"/>
          <p:nvPr/>
        </p:nvSpPr>
        <p:spPr bwMode="auto">
          <a:xfrm>
            <a:off x="1028700" y="1095375"/>
            <a:ext cx="2772506" cy="26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3"/>
              </a:lnSpc>
              <a:defRPr/>
            </a:pPr>
            <a:r>
              <a:rPr lang="en-US" sz="2200" b="1" spc="-117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DUOC, INC.</a:t>
            </a:r>
            <a:endParaRPr/>
          </a:p>
        </p:txBody>
      </p:sp>
      <p:sp>
        <p:nvSpPr>
          <p:cNvPr id="2043329899" name="Freeform 9"/>
          <p:cNvSpPr/>
          <p:nvPr/>
        </p:nvSpPr>
        <p:spPr bwMode="auto">
          <a:xfrm flipH="1">
            <a:off x="1028700" y="5810700"/>
            <a:ext cx="3447600" cy="3447600"/>
          </a:xfrm>
          <a:custGeom>
            <a:avLst/>
            <a:gdLst/>
            <a:ahLst/>
            <a:cxnLst/>
            <a:rect l="l" t="t" r="r" b="b"/>
            <a:pathLst>
              <a:path w="3447600" h="3447600" fill="norm" stroke="1" extrusionOk="0">
                <a:moveTo>
                  <a:pt x="3447600" y="0"/>
                </a:moveTo>
                <a:lnTo>
                  <a:pt x="0" y="0"/>
                </a:lnTo>
                <a:lnTo>
                  <a:pt x="0" y="3447600"/>
                </a:lnTo>
                <a:lnTo>
                  <a:pt x="3447600" y="3447600"/>
                </a:lnTo>
                <a:lnTo>
                  <a:pt x="344760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583642315" name="Freeform 10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3478327" name="Freeform 2"/>
          <p:cNvSpPr/>
          <p:nvPr/>
        </p:nvSpPr>
        <p:spPr bwMode="auto">
          <a:xfrm>
            <a:off x="17787182" y="786107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7"/>
                </a:lnTo>
                <a:lnTo>
                  <a:pt x="0" y="33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345640413" name="Freeform 3"/>
          <p:cNvSpPr/>
          <p:nvPr/>
        </p:nvSpPr>
        <p:spPr bwMode="auto">
          <a:xfrm rot="5400000">
            <a:off x="15202203" y="7575732"/>
            <a:ext cx="4246366" cy="2810322"/>
          </a:xfrm>
          <a:custGeom>
            <a:avLst/>
            <a:gdLst/>
            <a:ahLst/>
            <a:cxnLst/>
            <a:rect l="l" t="t" r="r" b="b"/>
            <a:pathLst>
              <a:path w="4246366" h="2810322" fill="norm" stroke="1" extrusionOk="0">
                <a:moveTo>
                  <a:pt x="0" y="0"/>
                </a:moveTo>
                <a:lnTo>
                  <a:pt x="4246366" y="0"/>
                </a:lnTo>
                <a:lnTo>
                  <a:pt x="4246366" y="2810322"/>
                </a:lnTo>
                <a:lnTo>
                  <a:pt x="0" y="281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2041607070" name="Freeform 4"/>
          <p:cNvSpPr/>
          <p:nvPr/>
        </p:nvSpPr>
        <p:spPr bwMode="auto">
          <a:xfrm>
            <a:off x="1028700" y="1028700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7"/>
                </a:lnTo>
                <a:lnTo>
                  <a:pt x="0" y="33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134604232" name="Freeform 5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223627076" name="Freeform 6"/>
          <p:cNvSpPr/>
          <p:nvPr/>
        </p:nvSpPr>
        <p:spPr bwMode="auto">
          <a:xfrm>
            <a:off x="10058409" y="2379763"/>
            <a:ext cx="7895527" cy="6036406"/>
          </a:xfrm>
          <a:custGeom>
            <a:avLst/>
            <a:gdLst/>
            <a:ahLst/>
            <a:cxnLst/>
            <a:rect l="l" t="t" r="r" b="b"/>
            <a:pathLst>
              <a:path w="7895527" h="6036406" fill="norm" stroke="1" extrusionOk="0">
                <a:moveTo>
                  <a:pt x="0" y="0"/>
                </a:moveTo>
                <a:lnTo>
                  <a:pt x="7895527" y="0"/>
                </a:lnTo>
                <a:lnTo>
                  <a:pt x="7895527" y="6036405"/>
                </a:lnTo>
                <a:lnTo>
                  <a:pt x="0" y="6036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1094936264" name="Freeform 7"/>
          <p:cNvSpPr/>
          <p:nvPr/>
        </p:nvSpPr>
        <p:spPr bwMode="auto">
          <a:xfrm>
            <a:off x="169849" y="1692197"/>
            <a:ext cx="9787648" cy="8331736"/>
          </a:xfrm>
          <a:custGeom>
            <a:avLst/>
            <a:gdLst/>
            <a:ahLst/>
            <a:cxnLst/>
            <a:rect l="l" t="t" r="r" b="b"/>
            <a:pathLst>
              <a:path w="9787648" h="8331736" fill="norm" stroke="1" extrusionOk="0">
                <a:moveTo>
                  <a:pt x="0" y="0"/>
                </a:moveTo>
                <a:lnTo>
                  <a:pt x="9787648" y="0"/>
                </a:lnTo>
                <a:lnTo>
                  <a:pt x="9787648" y="8331736"/>
                </a:lnTo>
                <a:lnTo>
                  <a:pt x="0" y="8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/>
          </a:blipFill>
        </p:spPr>
      </p:sp>
      <p:sp>
        <p:nvSpPr>
          <p:cNvPr id="933500169" name="TextBox 8"/>
          <p:cNvSpPr txBox="1"/>
          <p:nvPr/>
        </p:nvSpPr>
        <p:spPr bwMode="auto">
          <a:xfrm>
            <a:off x="4170057" y="304792"/>
            <a:ext cx="10349063" cy="723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0"/>
              </a:lnSpc>
              <a:defRPr/>
            </a:pPr>
            <a:r>
              <a:rPr lang="en-US" sz="6000" b="1" spc="-318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PLANIFICACION PROYECTO APT </a:t>
            </a:r>
            <a:endParaRPr/>
          </a:p>
        </p:txBody>
      </p:sp>
      <p:sp>
        <p:nvSpPr>
          <p:cNvPr id="1112901745" name="TextBox 9"/>
          <p:cNvSpPr txBox="1"/>
          <p:nvPr/>
        </p:nvSpPr>
        <p:spPr bwMode="auto">
          <a:xfrm>
            <a:off x="7885392" y="975067"/>
            <a:ext cx="2918393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Carta Gantt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1800972" name="Freeform 2"/>
          <p:cNvSpPr/>
          <p:nvPr/>
        </p:nvSpPr>
        <p:spPr bwMode="auto">
          <a:xfrm>
            <a:off x="17787182" y="786107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7"/>
                </a:lnTo>
                <a:lnTo>
                  <a:pt x="0" y="33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61263176" name="Freeform 3"/>
          <p:cNvSpPr/>
          <p:nvPr/>
        </p:nvSpPr>
        <p:spPr bwMode="auto">
          <a:xfrm rot="5400000">
            <a:off x="15202203" y="7575732"/>
            <a:ext cx="4246366" cy="2810322"/>
          </a:xfrm>
          <a:custGeom>
            <a:avLst/>
            <a:gdLst/>
            <a:ahLst/>
            <a:cxnLst/>
            <a:rect l="l" t="t" r="r" b="b"/>
            <a:pathLst>
              <a:path w="4246366" h="2810322" fill="norm" stroke="1" extrusionOk="0">
                <a:moveTo>
                  <a:pt x="0" y="0"/>
                </a:moveTo>
                <a:lnTo>
                  <a:pt x="4246366" y="0"/>
                </a:lnTo>
                <a:lnTo>
                  <a:pt x="4246366" y="2810322"/>
                </a:lnTo>
                <a:lnTo>
                  <a:pt x="0" y="281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560002635" name="Freeform 4"/>
          <p:cNvSpPr/>
          <p:nvPr/>
        </p:nvSpPr>
        <p:spPr bwMode="auto">
          <a:xfrm>
            <a:off x="1028700" y="1028700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7"/>
                </a:lnTo>
                <a:lnTo>
                  <a:pt x="0" y="33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2000402355" name="Freeform 5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208860197" name="Freeform 6"/>
          <p:cNvSpPr/>
          <p:nvPr/>
        </p:nvSpPr>
        <p:spPr bwMode="auto">
          <a:xfrm>
            <a:off x="10554678" y="2761192"/>
            <a:ext cx="7733322" cy="5085767"/>
          </a:xfrm>
          <a:custGeom>
            <a:avLst/>
            <a:gdLst/>
            <a:ahLst/>
            <a:cxnLst/>
            <a:rect l="l" t="t" r="r" b="b"/>
            <a:pathLst>
              <a:path w="7733322" h="5085767" fill="norm" stroke="1" extrusionOk="0">
                <a:moveTo>
                  <a:pt x="0" y="0"/>
                </a:moveTo>
                <a:lnTo>
                  <a:pt x="7733322" y="0"/>
                </a:lnTo>
                <a:lnTo>
                  <a:pt x="7733322" y="5085767"/>
                </a:lnTo>
                <a:lnTo>
                  <a:pt x="0" y="50857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963739991" name="Freeform 7"/>
          <p:cNvSpPr/>
          <p:nvPr/>
        </p:nvSpPr>
        <p:spPr bwMode="auto">
          <a:xfrm>
            <a:off x="180313" y="2586590"/>
            <a:ext cx="12282305" cy="5557743"/>
          </a:xfrm>
          <a:custGeom>
            <a:avLst/>
            <a:gdLst/>
            <a:ahLst/>
            <a:cxnLst/>
            <a:rect l="l" t="t" r="r" b="b"/>
            <a:pathLst>
              <a:path w="12282305" h="5557743" fill="norm" stroke="1" extrusionOk="0">
                <a:moveTo>
                  <a:pt x="0" y="0"/>
                </a:moveTo>
                <a:lnTo>
                  <a:pt x="12282306" y="0"/>
                </a:lnTo>
                <a:lnTo>
                  <a:pt x="12282306" y="5557743"/>
                </a:lnTo>
                <a:lnTo>
                  <a:pt x="0" y="5557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/>
          </a:blipFill>
        </p:spPr>
      </p:sp>
      <p:sp>
        <p:nvSpPr>
          <p:cNvPr id="384739804" name="TextBox 8"/>
          <p:cNvSpPr txBox="1"/>
          <p:nvPr/>
        </p:nvSpPr>
        <p:spPr bwMode="auto">
          <a:xfrm>
            <a:off x="4170057" y="304792"/>
            <a:ext cx="10349063" cy="723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0"/>
              </a:lnSpc>
              <a:defRPr/>
            </a:pPr>
            <a:r>
              <a:rPr lang="en-US" sz="6000" b="1" spc="-318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PLANIFICACION PROYECTO APT </a:t>
            </a:r>
            <a:endParaRPr/>
          </a:p>
        </p:txBody>
      </p:sp>
      <p:sp>
        <p:nvSpPr>
          <p:cNvPr id="1805578714" name="TextBox 9"/>
          <p:cNvSpPr txBox="1"/>
          <p:nvPr/>
        </p:nvSpPr>
        <p:spPr bwMode="auto">
          <a:xfrm>
            <a:off x="7885392" y="975067"/>
            <a:ext cx="2918393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Carta Gantt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8095086" name="Freeform 2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819376068" name="Freeform 3"/>
          <p:cNvSpPr/>
          <p:nvPr/>
        </p:nvSpPr>
        <p:spPr bwMode="auto">
          <a:xfrm>
            <a:off x="2088178" y="5701094"/>
            <a:ext cx="7449153" cy="4190148"/>
          </a:xfrm>
          <a:custGeom>
            <a:avLst/>
            <a:gdLst/>
            <a:ahLst/>
            <a:cxnLst/>
            <a:rect l="l" t="t" r="r" b="b"/>
            <a:pathLst>
              <a:path w="7449153" h="4190148" fill="norm" stroke="1" extrusionOk="0">
                <a:moveTo>
                  <a:pt x="0" y="0"/>
                </a:moveTo>
                <a:lnTo>
                  <a:pt x="7449153" y="0"/>
                </a:lnTo>
                <a:lnTo>
                  <a:pt x="7449153" y="4190148"/>
                </a:lnTo>
                <a:lnTo>
                  <a:pt x="0" y="419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888329244" name="TextBox 4"/>
          <p:cNvSpPr txBox="1"/>
          <p:nvPr/>
        </p:nvSpPr>
        <p:spPr bwMode="auto">
          <a:xfrm>
            <a:off x="5619282" y="274893"/>
            <a:ext cx="7836097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spcBef>
                <a:spcPts val="0"/>
              </a:spcBef>
              <a:defRPr/>
            </a:pPr>
            <a:r>
              <a:rPr lang="en-US" sz="4000" u="sng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AVANCE ESPERADO Y AVANCE REAL</a:t>
            </a:r>
            <a:endParaRPr/>
          </a:p>
        </p:txBody>
      </p:sp>
      <p:sp>
        <p:nvSpPr>
          <p:cNvPr id="1438951367" name="TextBox 5"/>
          <p:cNvSpPr txBox="1"/>
          <p:nvPr/>
        </p:nvSpPr>
        <p:spPr bwMode="auto">
          <a:xfrm>
            <a:off x="285929" y="1393141"/>
            <a:ext cx="15594388" cy="478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  <a:spcBef>
                <a:spcPts val="0"/>
              </a:spcBef>
              <a:defRPr/>
            </a:pPr>
            <a:r>
              <a:rPr lang="en-US" sz="3050" b="1" spc="-161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•  Se ha logrado un avance acorde a la planificacion con pequeños percances que fueron solucionados (debimos ajustar tareas o darles más tiempo para desarrollarlas correctamente)</a:t>
            </a:r>
            <a:endParaRPr/>
          </a:p>
          <a:p>
            <a:pPr algn="l">
              <a:lnSpc>
                <a:spcPts val="4269"/>
              </a:lnSpc>
              <a:spcBef>
                <a:spcPts val="0"/>
              </a:spcBef>
              <a:defRPr/>
            </a:pPr>
            <a:endParaRPr lang="en-US" sz="3050" b="1" spc="-161">
              <a:solidFill>
                <a:srgbClr val="FFFFFF"/>
              </a:solidFill>
              <a:latin typeface="Bricolage Grotesque Medium"/>
              <a:ea typeface="Bricolage Grotesque Medium"/>
              <a:cs typeface="Bricolage Grotesque Medium"/>
            </a:endParaRPr>
          </a:p>
          <a:p>
            <a:pPr algn="l">
              <a:lnSpc>
                <a:spcPts val="4269"/>
              </a:lnSpc>
              <a:spcBef>
                <a:spcPts val="0"/>
              </a:spcBef>
              <a:defRPr/>
            </a:pPr>
            <a:r>
              <a:rPr lang="en-US" sz="3050" b="1" spc="-161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•  Se presentan avances superiores a los esperado respecto del funcionamiento del backend pese a complicaciones con el levantamiento de la api</a:t>
            </a:r>
            <a:endParaRPr/>
          </a:p>
          <a:p>
            <a:pPr algn="l">
              <a:lnSpc>
                <a:spcPts val="4269"/>
              </a:lnSpc>
              <a:spcBef>
                <a:spcPts val="0"/>
              </a:spcBef>
              <a:defRPr/>
            </a:pPr>
            <a:endParaRPr lang="en-US" sz="3050" b="1" spc="-161">
              <a:solidFill>
                <a:srgbClr val="FFFFFF"/>
              </a:solidFill>
              <a:latin typeface="Bricolage Grotesque Medium"/>
              <a:ea typeface="Bricolage Grotesque Medium"/>
              <a:cs typeface="Bricolage Grotesque Medium"/>
            </a:endParaRPr>
          </a:p>
          <a:p>
            <a:pPr algn="l">
              <a:lnSpc>
                <a:spcPts val="4269"/>
              </a:lnSpc>
              <a:spcBef>
                <a:spcPts val="0"/>
              </a:spcBef>
              <a:defRPr/>
            </a:pPr>
            <a:r>
              <a:rPr lang="en-US" sz="3050" b="1" spc="-161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 • Frontend trabajado y preparado, pero puede continuar puliéndose.</a:t>
            </a:r>
            <a:endParaRPr/>
          </a:p>
          <a:p>
            <a:pPr algn="l">
              <a:lnSpc>
                <a:spcPts val="4269"/>
              </a:lnSpc>
              <a:spcBef>
                <a:spcPts val="0"/>
              </a:spcBef>
              <a:defRPr/>
            </a:pPr>
            <a:endParaRPr lang="en-US" sz="3050" b="1" spc="-161">
              <a:solidFill>
                <a:srgbClr val="FFFFFF"/>
              </a:solidFill>
              <a:latin typeface="Bricolage Grotesque Medium"/>
              <a:ea typeface="Bricolage Grotesque Medium"/>
              <a:cs typeface="Bricolage Grotesque Medium"/>
            </a:endParaRPr>
          </a:p>
          <a:p>
            <a:pPr algn="l">
              <a:lnSpc>
                <a:spcPts val="4269"/>
              </a:lnSpc>
              <a:spcBef>
                <a:spcPts val="0"/>
              </a:spcBef>
              <a:defRPr/>
            </a:pPr>
            <a:endParaRPr lang="en-US" sz="3050" b="1" spc="-161">
              <a:solidFill>
                <a:srgbClr val="FFFFFF"/>
              </a:solidFill>
              <a:latin typeface="Bricolage Grotesque Medium"/>
              <a:ea typeface="Bricolage Grotesque Medium"/>
              <a:cs typeface="Bricolage Grotesque Medium"/>
            </a:endParaRPr>
          </a:p>
        </p:txBody>
      </p:sp>
      <p:pic>
        <p:nvPicPr>
          <p:cNvPr id="1155373444" name="Picture 6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10746431" y="2864331"/>
            <a:ext cx="7929832" cy="7924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234639" name="AutoShape 2"/>
          <p:cNvSpPr/>
          <p:nvPr/>
        </p:nvSpPr>
        <p:spPr bwMode="auto">
          <a:xfrm>
            <a:off x="1598861" y="10069203"/>
            <a:ext cx="94372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08433391" name="Freeform 3"/>
          <p:cNvSpPr/>
          <p:nvPr/>
        </p:nvSpPr>
        <p:spPr bwMode="auto">
          <a:xfrm>
            <a:off x="17606558" y="4976746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8"/>
                </a:lnTo>
                <a:lnTo>
                  <a:pt x="0" y="33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710275259" name="Freeform 4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727505530" name="Freeform 5"/>
          <p:cNvSpPr/>
          <p:nvPr/>
        </p:nvSpPr>
        <p:spPr bwMode="auto">
          <a:xfrm>
            <a:off x="1028700" y="2054597"/>
            <a:ext cx="2348868" cy="2423785"/>
          </a:xfrm>
          <a:custGeom>
            <a:avLst/>
            <a:gdLst/>
            <a:ahLst/>
            <a:cxnLst/>
            <a:rect l="l" t="t" r="r" b="b"/>
            <a:pathLst>
              <a:path w="2348868" h="2423785" fill="norm" stroke="1" extrusionOk="0">
                <a:moveTo>
                  <a:pt x="0" y="0"/>
                </a:moveTo>
                <a:lnTo>
                  <a:pt x="2348868" y="0"/>
                </a:lnTo>
                <a:lnTo>
                  <a:pt x="2348868" y="2423785"/>
                </a:lnTo>
                <a:lnTo>
                  <a:pt x="0" y="2423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842044994" name="Freeform 6"/>
          <p:cNvSpPr/>
          <p:nvPr/>
        </p:nvSpPr>
        <p:spPr bwMode="auto">
          <a:xfrm>
            <a:off x="240901" y="5444915"/>
            <a:ext cx="17699165" cy="4977889"/>
          </a:xfrm>
          <a:custGeom>
            <a:avLst/>
            <a:gdLst/>
            <a:ahLst/>
            <a:cxnLst/>
            <a:rect l="l" t="t" r="r" b="b"/>
            <a:pathLst>
              <a:path w="17699165" h="4977890" fill="norm" stroke="1" extrusionOk="0">
                <a:moveTo>
                  <a:pt x="0" y="0"/>
                </a:moveTo>
                <a:lnTo>
                  <a:pt x="17699164" y="0"/>
                </a:lnTo>
                <a:lnTo>
                  <a:pt x="17699164" y="4977890"/>
                </a:lnTo>
                <a:lnTo>
                  <a:pt x="0" y="4977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/>
          </a:blipFill>
        </p:spPr>
      </p:sp>
      <p:sp>
        <p:nvSpPr>
          <p:cNvPr id="1344054852" name="Freeform 7"/>
          <p:cNvSpPr/>
          <p:nvPr/>
        </p:nvSpPr>
        <p:spPr bwMode="auto">
          <a:xfrm>
            <a:off x="3619618" y="828718"/>
            <a:ext cx="4949670" cy="5594159"/>
          </a:xfrm>
          <a:custGeom>
            <a:avLst/>
            <a:gdLst/>
            <a:ahLst/>
            <a:cxnLst/>
            <a:rect l="l" t="t" r="r" b="b"/>
            <a:pathLst>
              <a:path w="4949670" h="5594159" fill="norm" stroke="1" extrusionOk="0">
                <a:moveTo>
                  <a:pt x="0" y="0"/>
                </a:moveTo>
                <a:lnTo>
                  <a:pt x="4949671" y="0"/>
                </a:lnTo>
                <a:lnTo>
                  <a:pt x="4949671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/>
          </a:blipFill>
        </p:spPr>
      </p:sp>
      <p:sp>
        <p:nvSpPr>
          <p:cNvPr id="1768217274" name="Freeform 8"/>
          <p:cNvSpPr/>
          <p:nvPr/>
        </p:nvSpPr>
        <p:spPr bwMode="auto">
          <a:xfrm>
            <a:off x="9144000" y="828718"/>
            <a:ext cx="7348406" cy="3842604"/>
          </a:xfrm>
          <a:custGeom>
            <a:avLst/>
            <a:gdLst/>
            <a:ahLst/>
            <a:cxnLst/>
            <a:rect l="l" t="t" r="r" b="b"/>
            <a:pathLst>
              <a:path w="7348406" h="3842604" fill="norm" stroke="1" extrusionOk="0">
                <a:moveTo>
                  <a:pt x="0" y="0"/>
                </a:moveTo>
                <a:lnTo>
                  <a:pt x="7348406" y="0"/>
                </a:lnTo>
                <a:lnTo>
                  <a:pt x="7348406" y="3842604"/>
                </a:lnTo>
                <a:lnTo>
                  <a:pt x="0" y="3842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/>
          </a:blipFill>
        </p:spPr>
      </p:sp>
      <p:sp>
        <p:nvSpPr>
          <p:cNvPr id="1200030302" name="TextBox 9"/>
          <p:cNvSpPr txBox="1"/>
          <p:nvPr/>
        </p:nvSpPr>
        <p:spPr bwMode="auto">
          <a:xfrm>
            <a:off x="6812530" y="51951"/>
            <a:ext cx="4965502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EVIDENCIAS DEL AVANCE  </a:t>
            </a:r>
            <a:endParaRPr/>
          </a:p>
        </p:txBody>
      </p:sp>
      <p:sp>
        <p:nvSpPr>
          <p:cNvPr id="1977538018" name="TextBox 10"/>
          <p:cNvSpPr txBox="1"/>
          <p:nvPr/>
        </p:nvSpPr>
        <p:spPr bwMode="auto">
          <a:xfrm>
            <a:off x="12748283" y="4756360"/>
            <a:ext cx="4713759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Caso de Uso General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36288" name="AutoShape 2"/>
          <p:cNvSpPr/>
          <p:nvPr/>
        </p:nvSpPr>
        <p:spPr bwMode="auto">
          <a:xfrm>
            <a:off x="1598861" y="10069203"/>
            <a:ext cx="94372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7853543" name="Freeform 3"/>
          <p:cNvSpPr/>
          <p:nvPr/>
        </p:nvSpPr>
        <p:spPr bwMode="auto">
          <a:xfrm>
            <a:off x="17606558" y="4976746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8"/>
                </a:lnTo>
                <a:lnTo>
                  <a:pt x="0" y="33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877917936" name="Freeform 4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265099602" name="Freeform 5"/>
          <p:cNvSpPr/>
          <p:nvPr/>
        </p:nvSpPr>
        <p:spPr bwMode="auto">
          <a:xfrm>
            <a:off x="1452992" y="1929904"/>
            <a:ext cx="15717740" cy="7328396"/>
          </a:xfrm>
          <a:custGeom>
            <a:avLst/>
            <a:gdLst/>
            <a:ahLst/>
            <a:cxnLst/>
            <a:rect l="l" t="t" r="r" b="b"/>
            <a:pathLst>
              <a:path w="15717740" h="7328396" fill="norm" stroke="1" extrusionOk="0">
                <a:moveTo>
                  <a:pt x="0" y="0"/>
                </a:moveTo>
                <a:lnTo>
                  <a:pt x="15717740" y="0"/>
                </a:lnTo>
                <a:lnTo>
                  <a:pt x="15717740" y="7328396"/>
                </a:lnTo>
                <a:lnTo>
                  <a:pt x="0" y="7328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782376800" name="TextBox 6"/>
          <p:cNvSpPr txBox="1"/>
          <p:nvPr/>
        </p:nvSpPr>
        <p:spPr bwMode="auto">
          <a:xfrm>
            <a:off x="6812530" y="51951"/>
            <a:ext cx="4965502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EVIDENCIAS DEL AVANCE  </a:t>
            </a:r>
            <a:endParaRPr/>
          </a:p>
        </p:txBody>
      </p:sp>
      <p:sp>
        <p:nvSpPr>
          <p:cNvPr id="556209059" name="TextBox 7"/>
          <p:cNvSpPr txBox="1"/>
          <p:nvPr/>
        </p:nvSpPr>
        <p:spPr bwMode="auto">
          <a:xfrm>
            <a:off x="5245857" y="793913"/>
            <a:ext cx="7678870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Caso de Uso General (Reparado)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4947757" name="Freeform 2"/>
          <p:cNvSpPr/>
          <p:nvPr/>
        </p:nvSpPr>
        <p:spPr bwMode="auto">
          <a:xfrm>
            <a:off x="17606558" y="4976746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8"/>
                </a:lnTo>
                <a:lnTo>
                  <a:pt x="0" y="33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374072528" name="Freeform 3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773028321" name="Freeform 4"/>
          <p:cNvSpPr/>
          <p:nvPr/>
        </p:nvSpPr>
        <p:spPr bwMode="auto">
          <a:xfrm>
            <a:off x="9786260" y="2200730"/>
            <a:ext cx="7627312" cy="7299620"/>
          </a:xfrm>
          <a:custGeom>
            <a:avLst/>
            <a:gdLst/>
            <a:ahLst/>
            <a:cxnLst/>
            <a:rect l="l" t="t" r="r" b="b"/>
            <a:pathLst>
              <a:path w="7627312" h="7299620" fill="norm" stroke="1" extrusionOk="0">
                <a:moveTo>
                  <a:pt x="0" y="0"/>
                </a:moveTo>
                <a:lnTo>
                  <a:pt x="7627312" y="0"/>
                </a:lnTo>
                <a:lnTo>
                  <a:pt x="7627312" y="7299620"/>
                </a:lnTo>
                <a:lnTo>
                  <a:pt x="0" y="729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87257273" name="Freeform 5"/>
          <p:cNvSpPr/>
          <p:nvPr/>
        </p:nvSpPr>
        <p:spPr bwMode="auto">
          <a:xfrm>
            <a:off x="880732" y="1392940"/>
            <a:ext cx="7833865" cy="8370588"/>
          </a:xfrm>
          <a:custGeom>
            <a:avLst/>
            <a:gdLst/>
            <a:ahLst/>
            <a:cxnLst/>
            <a:rect l="l" t="t" r="r" b="b"/>
            <a:pathLst>
              <a:path w="7833865" h="8370588" fill="norm" stroke="1" extrusionOk="0">
                <a:moveTo>
                  <a:pt x="0" y="0"/>
                </a:moveTo>
                <a:lnTo>
                  <a:pt x="7833865" y="0"/>
                </a:lnTo>
                <a:lnTo>
                  <a:pt x="7833865" y="8370588"/>
                </a:lnTo>
                <a:lnTo>
                  <a:pt x="0" y="8370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</p:sp>
      <p:sp>
        <p:nvSpPr>
          <p:cNvPr id="176282439" name="TextBox 6"/>
          <p:cNvSpPr txBox="1"/>
          <p:nvPr/>
        </p:nvSpPr>
        <p:spPr bwMode="auto">
          <a:xfrm>
            <a:off x="6812530" y="196612"/>
            <a:ext cx="4965502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EVIDENCIAS DEL AVANCE  </a:t>
            </a:r>
            <a:endParaRPr/>
          </a:p>
        </p:txBody>
      </p:sp>
      <p:sp>
        <p:nvSpPr>
          <p:cNvPr id="1097577" name="TextBox 7"/>
          <p:cNvSpPr txBox="1"/>
          <p:nvPr/>
        </p:nvSpPr>
        <p:spPr bwMode="auto">
          <a:xfrm>
            <a:off x="10963166" y="1167482"/>
            <a:ext cx="5273500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Caso de Uso (Individual)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2265685" name="Freeform 2"/>
          <p:cNvSpPr/>
          <p:nvPr/>
        </p:nvSpPr>
        <p:spPr bwMode="auto">
          <a:xfrm>
            <a:off x="17606558" y="4976746"/>
            <a:ext cx="333507" cy="333507"/>
          </a:xfrm>
          <a:custGeom>
            <a:avLst/>
            <a:gdLst/>
            <a:ahLst/>
            <a:cxnLst/>
            <a:rect l="l" t="t" r="r" b="b"/>
            <a:pathLst>
              <a:path w="333507" h="333507" fill="norm" stroke="1" extrusionOk="0">
                <a:moveTo>
                  <a:pt x="0" y="0"/>
                </a:moveTo>
                <a:lnTo>
                  <a:pt x="333507" y="0"/>
                </a:lnTo>
                <a:lnTo>
                  <a:pt x="333507" y="333508"/>
                </a:lnTo>
                <a:lnTo>
                  <a:pt x="0" y="33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</p:sp>
      <p:sp>
        <p:nvSpPr>
          <p:cNvPr id="1184447105" name="Freeform 3"/>
          <p:cNvSpPr/>
          <p:nvPr/>
        </p:nvSpPr>
        <p:spPr bwMode="auto">
          <a:xfrm>
            <a:off x="0" y="0"/>
            <a:ext cx="3197723" cy="786107"/>
          </a:xfrm>
          <a:custGeom>
            <a:avLst/>
            <a:gdLst/>
            <a:ahLst/>
            <a:cxnLst/>
            <a:rect l="l" t="t" r="r" b="b"/>
            <a:pathLst>
              <a:path w="3197723" h="786107" fill="norm" stroke="1" extrusionOk="0">
                <a:moveTo>
                  <a:pt x="0" y="0"/>
                </a:moveTo>
                <a:lnTo>
                  <a:pt x="3197723" y="0"/>
                </a:lnTo>
                <a:lnTo>
                  <a:pt x="3197723" y="786107"/>
                </a:lnTo>
                <a:lnTo>
                  <a:pt x="0" y="78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</p:sp>
      <p:sp>
        <p:nvSpPr>
          <p:cNvPr id="132425412" name="Freeform 4"/>
          <p:cNvSpPr/>
          <p:nvPr/>
        </p:nvSpPr>
        <p:spPr bwMode="auto">
          <a:xfrm>
            <a:off x="2320329" y="2183486"/>
            <a:ext cx="13726848" cy="6983534"/>
          </a:xfrm>
          <a:custGeom>
            <a:avLst/>
            <a:gdLst/>
            <a:ahLst/>
            <a:cxnLst/>
            <a:rect l="l" t="t" r="r" b="b"/>
            <a:pathLst>
              <a:path w="13726848" h="6983534" fill="norm" stroke="1" extrusionOk="0">
                <a:moveTo>
                  <a:pt x="0" y="0"/>
                </a:moveTo>
                <a:lnTo>
                  <a:pt x="13726848" y="0"/>
                </a:lnTo>
                <a:lnTo>
                  <a:pt x="13726848" y="6983534"/>
                </a:lnTo>
                <a:lnTo>
                  <a:pt x="0" y="6983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</p:sp>
      <p:sp>
        <p:nvSpPr>
          <p:cNvPr id="1249700170" name="TextBox 5"/>
          <p:cNvSpPr txBox="1"/>
          <p:nvPr/>
        </p:nvSpPr>
        <p:spPr bwMode="auto">
          <a:xfrm>
            <a:off x="6812530" y="196612"/>
            <a:ext cx="4965502" cy="6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  <a:spcBef>
                <a:spcPts val="0"/>
              </a:spcBef>
              <a:defRPr/>
            </a:pPr>
            <a:r>
              <a:rPr lang="en-US" sz="3500" b="1" u="sng" spc="-186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</a:rPr>
              <a:t>EVIDENCIAS DEL AVANCE  </a:t>
            </a:r>
            <a:endParaRPr/>
          </a:p>
        </p:txBody>
      </p:sp>
      <p:sp>
        <p:nvSpPr>
          <p:cNvPr id="1516322550" name="TextBox 6"/>
          <p:cNvSpPr txBox="1"/>
          <p:nvPr/>
        </p:nvSpPr>
        <p:spPr bwMode="auto">
          <a:xfrm>
            <a:off x="6679100" y="1184217"/>
            <a:ext cx="4713759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MER</a:t>
            </a:r>
            <a:endParaRPr/>
          </a:p>
        </p:txBody>
      </p:sp>
      <p:sp>
        <p:nvSpPr>
          <p:cNvPr id="1354478571" name="TextBox 7"/>
          <p:cNvSpPr txBox="1"/>
          <p:nvPr/>
        </p:nvSpPr>
        <p:spPr bwMode="auto">
          <a:xfrm>
            <a:off x="12892798" y="1184217"/>
            <a:ext cx="4713759" cy="68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  <a:defRPr/>
            </a:pPr>
            <a:r>
              <a:rPr lang="en-US" sz="4000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</a:rPr>
              <a:t>Logical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ONLYOFFICE/9.1.0.173</Application>
  <PresentationFormat>On-screen Show (4:3)</PresentationFormat>
  <Paragraphs>0</Paragraphs>
  <Slides>28</Slides>
  <Notes>28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Proyecto Capstone 2.0</dc:title>
  <dc:identifier>DAG16YlFMB4</dc:identifier>
  <cp:lastModifiedBy/>
  <cp:revision>3</cp:revision>
  <dcterms:created xsi:type="dcterms:W3CDTF">2006-08-16T00:00:00Z</dcterms:created>
  <dcterms:modified xsi:type="dcterms:W3CDTF">2025-11-20T19:15:08Z</dcterms:modified>
</cp:coreProperties>
</file>